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309" r:id="rId3"/>
    <p:sldId id="316" r:id="rId4"/>
    <p:sldId id="276" r:id="rId5"/>
    <p:sldId id="289" r:id="rId6"/>
    <p:sldId id="290" r:id="rId7"/>
    <p:sldId id="307" r:id="rId8"/>
    <p:sldId id="292" r:id="rId9"/>
    <p:sldId id="279" r:id="rId10"/>
    <p:sldId id="332" r:id="rId11"/>
    <p:sldId id="297" r:id="rId12"/>
    <p:sldId id="334" r:id="rId13"/>
    <p:sldId id="282" r:id="rId14"/>
    <p:sldId id="330" r:id="rId15"/>
    <p:sldId id="327" r:id="rId16"/>
    <p:sldId id="311" r:id="rId17"/>
    <p:sldId id="300" r:id="rId18"/>
    <p:sldId id="333" r:id="rId19"/>
    <p:sldId id="322" r:id="rId20"/>
    <p:sldId id="323" r:id="rId21"/>
    <p:sldId id="302" r:id="rId22"/>
    <p:sldId id="313" r:id="rId23"/>
    <p:sldId id="278" r:id="rId24"/>
    <p:sldId id="258" r:id="rId25"/>
    <p:sldId id="336" r:id="rId26"/>
    <p:sldId id="335" r:id="rId27"/>
    <p:sldId id="314" r:id="rId28"/>
    <p:sldId id="296" r:id="rId29"/>
    <p:sldId id="315" r:id="rId30"/>
    <p:sldId id="303" r:id="rId31"/>
    <p:sldId id="337" r:id="rId32"/>
    <p:sldId id="301" r:id="rId33"/>
    <p:sldId id="305" r:id="rId34"/>
    <p:sldId id="321" r:id="rId35"/>
    <p:sldId id="272" r:id="rId36"/>
    <p:sldId id="308" r:id="rId37"/>
  </p:sldIdLst>
  <p:sldSz cx="12192000" cy="6858000"/>
  <p:notesSz cx="6858000" cy="9144000"/>
  <p:defaultTextStyle>
    <a:defPPr>
      <a:defRPr lang="en-US"/>
    </a:defPPr>
    <a:lvl1pPr algn="r" rtl="1" fontAlgn="base">
      <a:spcBef>
        <a:spcPct val="0"/>
      </a:spcBef>
      <a:spcAft>
        <a:spcPct val="0"/>
      </a:spcAft>
      <a:defRPr sz="1600" kern="1200">
        <a:solidFill>
          <a:schemeClr val="tx1"/>
        </a:solidFill>
        <a:latin typeface="Arial" charset="0"/>
        <a:ea typeface="+mn-ea"/>
        <a:cs typeface="Arial" charset="0"/>
      </a:defRPr>
    </a:lvl1pPr>
    <a:lvl2pPr marL="457200" algn="r" rtl="1" fontAlgn="base">
      <a:spcBef>
        <a:spcPct val="0"/>
      </a:spcBef>
      <a:spcAft>
        <a:spcPct val="0"/>
      </a:spcAft>
      <a:defRPr sz="1600" kern="1200">
        <a:solidFill>
          <a:schemeClr val="tx1"/>
        </a:solidFill>
        <a:latin typeface="Arial" charset="0"/>
        <a:ea typeface="+mn-ea"/>
        <a:cs typeface="Arial" charset="0"/>
      </a:defRPr>
    </a:lvl2pPr>
    <a:lvl3pPr marL="914400" algn="r" rtl="1" fontAlgn="base">
      <a:spcBef>
        <a:spcPct val="0"/>
      </a:spcBef>
      <a:spcAft>
        <a:spcPct val="0"/>
      </a:spcAft>
      <a:defRPr sz="1600" kern="1200">
        <a:solidFill>
          <a:schemeClr val="tx1"/>
        </a:solidFill>
        <a:latin typeface="Arial" charset="0"/>
        <a:ea typeface="+mn-ea"/>
        <a:cs typeface="Arial" charset="0"/>
      </a:defRPr>
    </a:lvl3pPr>
    <a:lvl4pPr marL="1371600" algn="r" rtl="1" fontAlgn="base">
      <a:spcBef>
        <a:spcPct val="0"/>
      </a:spcBef>
      <a:spcAft>
        <a:spcPct val="0"/>
      </a:spcAft>
      <a:defRPr sz="1600" kern="1200">
        <a:solidFill>
          <a:schemeClr val="tx1"/>
        </a:solidFill>
        <a:latin typeface="Arial" charset="0"/>
        <a:ea typeface="+mn-ea"/>
        <a:cs typeface="Arial" charset="0"/>
      </a:defRPr>
    </a:lvl4pPr>
    <a:lvl5pPr marL="1828800" algn="r" rtl="1" fontAlgn="base">
      <a:spcBef>
        <a:spcPct val="0"/>
      </a:spcBef>
      <a:spcAft>
        <a:spcPct val="0"/>
      </a:spcAft>
      <a:defRPr sz="1600" kern="1200">
        <a:solidFill>
          <a:schemeClr val="tx1"/>
        </a:solidFill>
        <a:latin typeface="Arial" charset="0"/>
        <a:ea typeface="+mn-ea"/>
        <a:cs typeface="Arial" charset="0"/>
      </a:defRPr>
    </a:lvl5pPr>
    <a:lvl6pPr marL="2286000" algn="r" defTabSz="914400" rtl="1" eaLnBrk="1" latinLnBrk="0" hangingPunct="1">
      <a:defRPr sz="1600" kern="1200">
        <a:solidFill>
          <a:schemeClr val="tx1"/>
        </a:solidFill>
        <a:latin typeface="Arial" charset="0"/>
        <a:ea typeface="+mn-ea"/>
        <a:cs typeface="Arial" charset="0"/>
      </a:defRPr>
    </a:lvl6pPr>
    <a:lvl7pPr marL="2743200" algn="r" defTabSz="914400" rtl="1" eaLnBrk="1" latinLnBrk="0" hangingPunct="1">
      <a:defRPr sz="1600" kern="1200">
        <a:solidFill>
          <a:schemeClr val="tx1"/>
        </a:solidFill>
        <a:latin typeface="Arial" charset="0"/>
        <a:ea typeface="+mn-ea"/>
        <a:cs typeface="Arial" charset="0"/>
      </a:defRPr>
    </a:lvl7pPr>
    <a:lvl8pPr marL="3200400" algn="r" defTabSz="914400" rtl="1" eaLnBrk="1" latinLnBrk="0" hangingPunct="1">
      <a:defRPr sz="1600" kern="1200">
        <a:solidFill>
          <a:schemeClr val="tx1"/>
        </a:solidFill>
        <a:latin typeface="Arial" charset="0"/>
        <a:ea typeface="+mn-ea"/>
        <a:cs typeface="Arial" charset="0"/>
      </a:defRPr>
    </a:lvl8pPr>
    <a:lvl9pPr marL="3657600" algn="r" defTabSz="914400" rtl="1" eaLnBrk="1" latinLnBrk="0" hangingPunct="1">
      <a:defRPr sz="1600"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832">
          <p15:clr>
            <a:srgbClr val="A4A3A4"/>
          </p15:clr>
        </p15:guide>
        <p15:guide id="2" pos="7536">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1D15F"/>
    <a:srgbClr val="FF9900"/>
    <a:srgbClr val="FFCC00"/>
    <a:srgbClr val="00A800"/>
    <a:srgbClr val="CC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4956" autoAdjust="0"/>
    <p:restoredTop sz="94606" autoAdjust="0"/>
  </p:normalViewPr>
  <p:slideViewPr>
    <p:cSldViewPr snapToGrid="0">
      <p:cViewPr>
        <p:scale>
          <a:sx n="71" d="100"/>
          <a:sy n="71" d="100"/>
        </p:scale>
        <p:origin x="-102" y="-792"/>
      </p:cViewPr>
      <p:guideLst>
        <p:guide orient="horz" pos="2832"/>
        <p:guide pos="753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rtl="0" fontAlgn="auto">
              <a:spcBef>
                <a:spcPts val="0"/>
              </a:spcBef>
              <a:spcAft>
                <a:spcPts val="0"/>
              </a:spcAft>
              <a:defRPr sz="1200">
                <a:latin typeface="+mn-lt"/>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rtl="0" fontAlgn="auto">
              <a:spcBef>
                <a:spcPts val="0"/>
              </a:spcBef>
              <a:spcAft>
                <a:spcPts val="0"/>
              </a:spcAft>
              <a:defRPr sz="1200">
                <a:latin typeface="+mn-lt"/>
                <a:cs typeface="+mn-cs"/>
              </a:defRPr>
            </a:lvl1pPr>
          </a:lstStyle>
          <a:p>
            <a:pPr>
              <a:defRPr/>
            </a:pPr>
            <a:fld id="{2BDB42D6-4CAE-4202-9D54-4CFABFFD2148}" type="datetimeFigureOut">
              <a:rPr lang="en-US"/>
              <a:pPr>
                <a:defRPr/>
              </a:pPr>
              <a:t>12/8/2013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rtl="0" fontAlgn="auto">
              <a:spcBef>
                <a:spcPts val="0"/>
              </a:spcBef>
              <a:spcAft>
                <a:spcPts val="0"/>
              </a:spcAft>
              <a:defRPr sz="1200">
                <a:latin typeface="+mn-lt"/>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rtl="0">
              <a:defRPr sz="1200">
                <a:latin typeface="Calibri" panose="020F0502020204030204" pitchFamily="34" charset="0"/>
                <a:cs typeface="Arial" panose="020B0604020202020204" pitchFamily="34" charset="0"/>
              </a:defRPr>
            </a:lvl1pPr>
          </a:lstStyle>
          <a:p>
            <a:pPr>
              <a:defRPr/>
            </a:pPr>
            <a:fld id="{998E5322-D338-410C-A680-6E3DDB24B006}" type="slidenum">
              <a:rPr lang="en-US"/>
              <a:pPr>
                <a:defRPr/>
              </a:pPr>
              <a:t>‹#›</a:t>
            </a:fld>
            <a:endParaRPr lang="en-US"/>
          </a:p>
        </p:txBody>
      </p:sp>
    </p:spTree>
    <p:extLst>
      <p:ext uri="{BB962C8B-B14F-4D97-AF65-F5344CB8AC3E}">
        <p14:creationId xmlns:p14="http://schemas.microsoft.com/office/powerpoint/2010/main" val="1731404767"/>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Slide Image Placeholder 1"/>
          <p:cNvSpPr>
            <a:spLocks noGrp="1" noRot="1" noChangeAspect="1" noTextEdit="1"/>
          </p:cNvSpPr>
          <p:nvPr>
            <p:ph type="sldImg"/>
          </p:nvPr>
        </p:nvSpPr>
        <p:spPr bwMode="auto">
          <a:noFill/>
          <a:ln>
            <a:solidFill>
              <a:srgbClr val="000000"/>
            </a:solidFill>
            <a:miter lim="800000"/>
            <a:headEnd/>
            <a:tailEnd/>
          </a:ln>
        </p:spPr>
      </p:sp>
      <p:sp>
        <p:nvSpPr>
          <p:cNvPr id="2048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20483"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rtl="0"/>
            <a:fld id="{AB523191-6141-4C55-8F60-C37D561BD78A}" type="slidenum">
              <a:rPr lang="en-US" sz="1200">
                <a:latin typeface="Calibri" pitchFamily="34" charset="0"/>
              </a:rPr>
              <a:pPr rtl="0"/>
              <a:t>6</a:t>
            </a:fld>
            <a:endParaRPr lang="en-US" sz="1200">
              <a:latin typeface="Calibri" pitchFamily="34" charset="0"/>
            </a:endParaRPr>
          </a:p>
        </p:txBody>
      </p:sp>
    </p:spTree>
    <p:extLst>
      <p:ext uri="{BB962C8B-B14F-4D97-AF65-F5344CB8AC3E}">
        <p14:creationId xmlns:p14="http://schemas.microsoft.com/office/powerpoint/2010/main" val="6315065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39939" name="Slide Number Placeholder 3"/>
          <p:cNvSpPr>
            <a:spLocks noGrp="1"/>
          </p:cNvSpPr>
          <p:nvPr>
            <p:ph type="sldNum" sz="quarter" idx="5"/>
          </p:nvPr>
        </p:nvSpPr>
        <p:spPr bwMode="auto">
          <a:noFill/>
          <a:ln>
            <a:miter lim="800000"/>
            <a:headEnd/>
            <a:tailEnd/>
          </a:ln>
        </p:spPr>
        <p:txBody>
          <a:bodyPr/>
          <a:lstStyle/>
          <a:p>
            <a:fld id="{E6C541AF-F3A4-45C6-B641-89F6B74858B3}" type="slidenum">
              <a:rPr lang="en-US" smtClean="0">
                <a:cs typeface="Arial" charset="0"/>
              </a:rPr>
              <a:pPr/>
              <a:t>24</a:t>
            </a:fld>
            <a:endParaRPr lang="en-US" smtClean="0">
              <a:cs typeface="Arial" charset="0"/>
            </a:endParaRPr>
          </a:p>
        </p:txBody>
      </p:sp>
    </p:spTree>
    <p:extLst>
      <p:ext uri="{BB962C8B-B14F-4D97-AF65-F5344CB8AC3E}">
        <p14:creationId xmlns:p14="http://schemas.microsoft.com/office/powerpoint/2010/main" val="33914593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39939" name="Slide Number Placeholder 3"/>
          <p:cNvSpPr>
            <a:spLocks noGrp="1"/>
          </p:cNvSpPr>
          <p:nvPr>
            <p:ph type="sldNum" sz="quarter" idx="5"/>
          </p:nvPr>
        </p:nvSpPr>
        <p:spPr bwMode="auto">
          <a:noFill/>
          <a:ln>
            <a:miter lim="800000"/>
            <a:headEnd/>
            <a:tailEnd/>
          </a:ln>
        </p:spPr>
        <p:txBody>
          <a:bodyPr/>
          <a:lstStyle/>
          <a:p>
            <a:fld id="{E6C541AF-F3A4-45C6-B641-89F6B74858B3}" type="slidenum">
              <a:rPr lang="en-US" smtClean="0">
                <a:cs typeface="Arial" charset="0"/>
              </a:rPr>
              <a:pPr/>
              <a:t>25</a:t>
            </a:fld>
            <a:endParaRPr lang="en-US" smtClean="0">
              <a:cs typeface="Arial" charset="0"/>
            </a:endParaRPr>
          </a:p>
        </p:txBody>
      </p:sp>
    </p:spTree>
    <p:extLst>
      <p:ext uri="{BB962C8B-B14F-4D97-AF65-F5344CB8AC3E}">
        <p14:creationId xmlns:p14="http://schemas.microsoft.com/office/powerpoint/2010/main" val="2485407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p:cNvSpPr>
            <a:spLocks noGrp="1" noRot="1" noChangeAspect="1"/>
          </p:cNvSpPr>
          <p:nvPr>
            <p:ph type="sldImg"/>
          </p:nvPr>
        </p:nvSpPr>
        <p:spPr bwMode="auto">
          <a:noFill/>
          <a:ln>
            <a:solidFill>
              <a:srgbClr val="000000"/>
            </a:solidFill>
            <a:miter lim="800000"/>
            <a:headEnd/>
            <a:tailEnd/>
          </a:ln>
        </p:spPr>
      </p:sp>
      <p:sp>
        <p:nvSpPr>
          <p:cNvPr id="3993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39939" name="Slide Number Placeholder 3"/>
          <p:cNvSpPr>
            <a:spLocks noGrp="1"/>
          </p:cNvSpPr>
          <p:nvPr>
            <p:ph type="sldNum" sz="quarter" idx="5"/>
          </p:nvPr>
        </p:nvSpPr>
        <p:spPr bwMode="auto">
          <a:noFill/>
          <a:ln>
            <a:miter lim="800000"/>
            <a:headEnd/>
            <a:tailEnd/>
          </a:ln>
        </p:spPr>
        <p:txBody>
          <a:bodyPr/>
          <a:lstStyle/>
          <a:p>
            <a:fld id="{E6C541AF-F3A4-45C6-B641-89F6B74858B3}" type="slidenum">
              <a:rPr lang="en-US" smtClean="0">
                <a:cs typeface="Arial" charset="0"/>
              </a:rPr>
              <a:pPr/>
              <a:t>26</a:t>
            </a:fld>
            <a:endParaRPr lang="en-US" smtClean="0">
              <a:cs typeface="Arial" charset="0"/>
            </a:endParaRPr>
          </a:p>
        </p:txBody>
      </p:sp>
    </p:spTree>
    <p:extLst>
      <p:ext uri="{BB962C8B-B14F-4D97-AF65-F5344CB8AC3E}">
        <p14:creationId xmlns:p14="http://schemas.microsoft.com/office/powerpoint/2010/main" val="150070368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Slide Image Placeholder 1"/>
          <p:cNvSpPr>
            <a:spLocks noGrp="1" noRot="1" noChangeAspect="1" noTextEdit="1"/>
          </p:cNvSpPr>
          <p:nvPr>
            <p:ph type="sldImg"/>
          </p:nvPr>
        </p:nvSpPr>
        <p:spPr bwMode="auto">
          <a:noFill/>
          <a:ln>
            <a:solidFill>
              <a:srgbClr val="000000"/>
            </a:solidFill>
            <a:miter lim="800000"/>
            <a:headEnd/>
            <a:tailEnd/>
          </a:ln>
        </p:spPr>
      </p:sp>
      <p:sp>
        <p:nvSpPr>
          <p:cNvPr id="4301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he-IL" smtClean="0"/>
          </a:p>
        </p:txBody>
      </p:sp>
      <p:sp>
        <p:nvSpPr>
          <p:cNvPr id="43011" name="Slide Number Placeholder 3"/>
          <p:cNvSpPr txBox="1">
            <a:spLocks noGrp="1"/>
          </p:cNvSpPr>
          <p:nvPr/>
        </p:nvSpPr>
        <p:spPr bwMode="auto">
          <a:xfrm>
            <a:off x="3884613" y="8685213"/>
            <a:ext cx="2971800" cy="458787"/>
          </a:xfrm>
          <a:prstGeom prst="rect">
            <a:avLst/>
          </a:prstGeom>
          <a:noFill/>
          <a:ln w="9525">
            <a:noFill/>
            <a:miter lim="800000"/>
            <a:headEnd/>
            <a:tailEnd/>
          </a:ln>
        </p:spPr>
        <p:txBody>
          <a:bodyPr anchor="b"/>
          <a:lstStyle/>
          <a:p>
            <a:pPr rtl="0"/>
            <a:fld id="{722EB706-3198-4931-BA0E-E3F2ECC1FD72}" type="slidenum">
              <a:rPr lang="en-US" sz="1200">
                <a:latin typeface="Calibri" pitchFamily="34" charset="0"/>
              </a:rPr>
              <a:pPr rtl="0"/>
              <a:t>28</a:t>
            </a:fld>
            <a:endParaRPr lang="en-US" sz="1200">
              <a:latin typeface="Calibri" pitchFamily="34" charset="0"/>
            </a:endParaRPr>
          </a:p>
        </p:txBody>
      </p:sp>
    </p:spTree>
    <p:extLst>
      <p:ext uri="{BB962C8B-B14F-4D97-AF65-F5344CB8AC3E}">
        <p14:creationId xmlns:p14="http://schemas.microsoft.com/office/powerpoint/2010/main" val="324460026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Slide Image Placeholder 1"/>
          <p:cNvSpPr>
            <a:spLocks noGrp="1" noRot="1" noChangeAspect="1"/>
          </p:cNvSpPr>
          <p:nvPr>
            <p:ph type="sldImg"/>
          </p:nvPr>
        </p:nvSpPr>
        <p:spPr bwMode="auto">
          <a:noFill/>
          <a:ln>
            <a:solidFill>
              <a:srgbClr val="000000"/>
            </a:solidFill>
            <a:miter lim="800000"/>
            <a:headEnd/>
            <a:tailEnd/>
          </a:ln>
        </p:spPr>
      </p:sp>
      <p:sp>
        <p:nvSpPr>
          <p:cNvPr id="45058" name="Notes Placeholder 2"/>
          <p:cNvSpPr>
            <a:spLocks noGrp="1"/>
          </p:cNvSpPr>
          <p:nvPr>
            <p:ph type="body" idx="1"/>
          </p:nvPr>
        </p:nvSpPr>
        <p:spPr bwMode="auto">
          <a:noFill/>
        </p:spPr>
        <p:txBody>
          <a:bodyPr wrap="square" numCol="1" anchor="t" anchorCtr="0" compatLnSpc="1">
            <a:prstTxWarp prst="textNoShape">
              <a:avLst/>
            </a:prstTxWarp>
          </a:bodyPr>
          <a:lstStyle/>
          <a:p>
            <a:endParaRPr lang="he-IL" smtClean="0"/>
          </a:p>
        </p:txBody>
      </p:sp>
      <p:sp>
        <p:nvSpPr>
          <p:cNvPr id="45059" name="Slide Number Placeholder 3"/>
          <p:cNvSpPr>
            <a:spLocks noGrp="1"/>
          </p:cNvSpPr>
          <p:nvPr>
            <p:ph type="sldNum" sz="quarter" idx="5"/>
          </p:nvPr>
        </p:nvSpPr>
        <p:spPr bwMode="auto">
          <a:noFill/>
          <a:ln>
            <a:miter lim="800000"/>
            <a:headEnd/>
            <a:tailEnd/>
          </a:ln>
        </p:spPr>
        <p:txBody>
          <a:bodyPr/>
          <a:lstStyle/>
          <a:p>
            <a:fld id="{106CBD05-5CB7-4F42-BE76-1767DE5827CB}" type="slidenum">
              <a:rPr lang="he-IL" smtClean="0">
                <a:cs typeface="Arial" charset="0"/>
              </a:rPr>
              <a:pPr/>
              <a:t>29</a:t>
            </a:fld>
            <a:endParaRPr lang="he-IL" smtClean="0">
              <a:cs typeface="Arial" charset="0"/>
            </a:endParaRPr>
          </a:p>
        </p:txBody>
      </p:sp>
    </p:spTree>
    <p:extLst>
      <p:ext uri="{BB962C8B-B14F-4D97-AF65-F5344CB8AC3E}">
        <p14:creationId xmlns:p14="http://schemas.microsoft.com/office/powerpoint/2010/main" val="304669442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5A140E3C-F8D5-431F-A4C6-E0A8F985C32A}"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0632490B-7C71-43EF-95F9-63EBB9DDC656}"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35F752BC-93DD-493A-BCE5-1C9082707026}"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ECB99AFE-4156-4101-8E4D-175279DA2D92}"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0A48F997-6F40-400E-A622-6D31B9AEE28E}"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BCD2ABCD-5538-4AAC-B987-B0B3CA1F2F74}"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767C3F01-5122-459A-8527-55F8E986611B}"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4747D713-776C-4FD9-BE74-77FE382AF5DA}"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9D12E69F-CF73-4CA2-A314-A7E224FDBA38}" type="datetime1">
              <a:rPr lang="en-US"/>
              <a:pPr>
                <a:defRPr/>
              </a:pPr>
              <a:t>12/8/2013</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717D0BE6-2B06-46E3-9E3A-F3882DD07D8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3"/>
          <p:cNvSpPr>
            <a:spLocks noGrp="1"/>
          </p:cNvSpPr>
          <p:nvPr>
            <p:ph type="dt" sz="half" idx="10"/>
          </p:nvPr>
        </p:nvSpPr>
        <p:spPr/>
        <p:txBody>
          <a:bodyPr/>
          <a:lstStyle>
            <a:lvl1pPr>
              <a:defRPr/>
            </a:lvl1pPr>
          </a:lstStyle>
          <a:p>
            <a:pPr>
              <a:defRPr/>
            </a:pPr>
            <a:fld id="{1FF7F44E-FD50-4D79-9AF8-8BB073DF043E}" type="datetime1">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41E513DA-24FC-4462-A7B2-27E946188FE3}"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64A2CA23-2D26-42A8-AE85-411AE94F1BAC}" type="datetime1">
              <a:rPr lang="en-US"/>
              <a:pPr>
                <a:defRPr/>
              </a:pPr>
              <a:t>12/8/2013</a:t>
            </a:fld>
            <a:endParaRPr lang="en-US"/>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pPr>
              <a:defRPr/>
            </a:pPr>
            <a:fld id="{078478FD-07D7-441E-AD4D-12483C6801E7}"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3"/>
          <p:cNvSpPr>
            <a:spLocks noGrp="1"/>
          </p:cNvSpPr>
          <p:nvPr>
            <p:ph type="dt" sz="half" idx="10"/>
          </p:nvPr>
        </p:nvSpPr>
        <p:spPr/>
        <p:txBody>
          <a:bodyPr/>
          <a:lstStyle>
            <a:lvl1pPr>
              <a:defRPr/>
            </a:lvl1pPr>
          </a:lstStyle>
          <a:p>
            <a:pPr>
              <a:defRPr/>
            </a:pPr>
            <a:fld id="{086E426D-905F-4F83-BD60-67D9C7CFCE6D}" type="datetime1">
              <a:rPr lang="en-US"/>
              <a:pPr>
                <a:defRPr/>
              </a:pPr>
              <a:t>12/8/2013</a:t>
            </a:fld>
            <a:endParaRPr lang="en-US"/>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pPr>
              <a:defRPr/>
            </a:pPr>
            <a:fld id="{19B4E63F-93E1-4D1F-9723-0864CDCE6236}"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0B314D0F-3EE8-4DA5-884E-D54F6C3458A4}" type="datetime1">
              <a:rPr lang="en-US"/>
              <a:pPr>
                <a:defRPr/>
              </a:pPr>
              <a:t>12/8/2013</a:t>
            </a:fld>
            <a:endParaRPr lang="en-US"/>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pPr>
              <a:defRPr/>
            </a:pPr>
            <a:fld id="{CA61C00A-EA8E-487E-9280-0BD0E63EF88B}"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5D23FD30-36F4-4537-AB05-C57BB9E07C23}" type="datetime1">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52C92874-AC18-458D-AA12-41E2EDA402A8}"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09E3F72F-5676-4749-832F-4E9F88997C53}" type="datetime1">
              <a:rPr lang="en-US"/>
              <a:pPr>
                <a:defRPr/>
              </a:pPr>
              <a:t>12/8/2013</a:t>
            </a:fld>
            <a:endParaRPr lang="en-US"/>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pPr>
              <a:defRPr/>
            </a:pPr>
            <a:fld id="{708D7000-BB73-437D-BCAB-5627F3E0FEB0}"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rtl="0" fontAlgn="auto">
              <a:spcBef>
                <a:spcPts val="0"/>
              </a:spcBef>
              <a:spcAft>
                <a:spcPts val="0"/>
              </a:spcAft>
              <a:defRPr sz="1200">
                <a:solidFill>
                  <a:schemeClr val="tx1">
                    <a:tint val="75000"/>
                  </a:schemeClr>
                </a:solidFill>
                <a:latin typeface="+mn-lt"/>
                <a:cs typeface="+mn-cs"/>
              </a:defRPr>
            </a:lvl1pPr>
          </a:lstStyle>
          <a:p>
            <a:pPr>
              <a:defRPr/>
            </a:pPr>
            <a:fld id="{97FAB91C-6B28-49D2-905E-41D76D668EE0}" type="datetime1">
              <a:rPr lang="en-US"/>
              <a:pPr>
                <a:defRPr/>
              </a:pPr>
              <a:t>12/8/2013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rtl="0" fontAlgn="auto">
              <a:spcBef>
                <a:spcPts val="0"/>
              </a:spcBef>
              <a:spcAft>
                <a:spcPts val="0"/>
              </a:spcAft>
              <a:defRPr sz="1200">
                <a:solidFill>
                  <a:schemeClr val="tx1">
                    <a:tint val="75000"/>
                  </a:schemeClr>
                </a:solidFill>
                <a:latin typeface="+mn-lt"/>
                <a:cs typeface="+mn-cs"/>
              </a:defRPr>
            </a:lvl1pPr>
          </a:lstStyle>
          <a:p>
            <a:pPr>
              <a:defRPr/>
            </a:pPr>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rtl="0">
              <a:defRPr sz="1200">
                <a:solidFill>
                  <a:srgbClr val="898989"/>
                </a:solidFill>
                <a:latin typeface="Calibri" panose="020F0502020204030204" pitchFamily="34" charset="0"/>
                <a:cs typeface="Arial" panose="020B0604020202020204" pitchFamily="34" charset="0"/>
              </a:defRPr>
            </a:lvl1pPr>
          </a:lstStyle>
          <a:p>
            <a:pPr>
              <a:defRPr/>
            </a:pPr>
            <a:fld id="{1DC90D1F-1219-4052-9E2C-276AAA50C801}"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659" r:id="rId1"/>
    <p:sldLayoutId id="2147483658" r:id="rId2"/>
    <p:sldLayoutId id="2147483657" r:id="rId3"/>
    <p:sldLayoutId id="2147483656" r:id="rId4"/>
    <p:sldLayoutId id="2147483655" r:id="rId5"/>
    <p:sldLayoutId id="2147483654" r:id="rId6"/>
    <p:sldLayoutId id="2147483653" r:id="rId7"/>
    <p:sldLayoutId id="2147483652" r:id="rId8"/>
    <p:sldLayoutId id="2147483651" r:id="rId9"/>
    <p:sldLayoutId id="2147483650" r:id="rId10"/>
    <p:sldLayoutId id="2147483649" r:id="rId11"/>
  </p:sldLayoutIdLst>
  <p:hf hdr="0" ftr="0" dt="0"/>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8.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image" Target="../media/image17.png"/><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16.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6.png"/><Relationship Id="rId4" Type="http://schemas.openxmlformats.org/officeDocument/2006/relationships/image" Target="../media/image25.png"/></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1.png"/><Relationship Id="rId7" Type="http://schemas.openxmlformats.org/officeDocument/2006/relationships/image" Target="../media/image35.png"/><Relationship Id="rId2" Type="http://schemas.openxmlformats.org/officeDocument/2006/relationships/image" Target="../media/image30.png"/><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8" Type="http://schemas.openxmlformats.org/officeDocument/2006/relationships/image" Target="../media/image36.png"/><Relationship Id="rId3" Type="http://schemas.openxmlformats.org/officeDocument/2006/relationships/image" Target="../media/image38.png"/><Relationship Id="rId7" Type="http://schemas.openxmlformats.org/officeDocument/2006/relationships/image" Target="../media/image42.png"/><Relationship Id="rId2" Type="http://schemas.openxmlformats.org/officeDocument/2006/relationships/image" Target="../media/image37.png"/><Relationship Id="rId1" Type="http://schemas.openxmlformats.org/officeDocument/2006/relationships/slideLayout" Target="../slideLayouts/slideLayout2.xml"/><Relationship Id="rId6" Type="http://schemas.openxmlformats.org/officeDocument/2006/relationships/image" Target="../media/image41.png"/><Relationship Id="rId5" Type="http://schemas.openxmlformats.org/officeDocument/2006/relationships/image" Target="../media/image40.png"/><Relationship Id="rId4" Type="http://schemas.openxmlformats.org/officeDocument/2006/relationships/image" Target="../media/image39.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hyperlink" Target="mailto:tcga@mail.nih.gov" TargetMode="Externa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itle 1"/>
          <p:cNvSpPr>
            <a:spLocks noGrp="1"/>
          </p:cNvSpPr>
          <p:nvPr>
            <p:ph type="ctrTitle"/>
          </p:nvPr>
        </p:nvSpPr>
        <p:spPr/>
        <p:txBody>
          <a:bodyPr/>
          <a:lstStyle/>
          <a:p>
            <a:pPr eaLnBrk="1" hangingPunct="1"/>
            <a:r>
              <a:rPr lang="en-US" smtClean="0"/>
              <a:t>The Methylation Landscape of Human Cancers</a:t>
            </a:r>
          </a:p>
        </p:txBody>
      </p:sp>
      <p:sp>
        <p:nvSpPr>
          <p:cNvPr id="14338" name="Subtitle 2"/>
          <p:cNvSpPr>
            <a:spLocks noGrp="1"/>
          </p:cNvSpPr>
          <p:nvPr>
            <p:ph type="subTitle" idx="1"/>
          </p:nvPr>
        </p:nvSpPr>
        <p:spPr/>
        <p:txBody>
          <a:bodyPr/>
          <a:lstStyle/>
          <a:p>
            <a:pPr eaLnBrk="1" hangingPunct="1"/>
            <a:r>
              <a:rPr lang="en-US" smtClean="0"/>
              <a:t>Methylation patterns of cancers using </a:t>
            </a:r>
            <a:r>
              <a:rPr lang="en-US" smtClean="0">
                <a:solidFill>
                  <a:srgbClr val="CC00FF"/>
                </a:solidFill>
              </a:rPr>
              <a:t>The Cancer Genome Atlas </a:t>
            </a:r>
            <a:r>
              <a:rPr lang="en-US" smtClean="0"/>
              <a:t>(TCGA) database</a:t>
            </a:r>
          </a:p>
          <a:p>
            <a:pPr eaLnBrk="1" hangingPunct="1"/>
            <a:r>
              <a:rPr lang="en-US" smtClean="0">
                <a:solidFill>
                  <a:srgbClr val="00007F"/>
                </a:solidFill>
              </a:rPr>
              <a:t>https://tcga-data.nci.nih.gov/tcga/</a:t>
            </a:r>
          </a:p>
        </p:txBody>
      </p:sp>
      <p:sp>
        <p:nvSpPr>
          <p:cNvPr id="14339" name="Slide Number Placeholder 3"/>
          <p:cNvSpPr>
            <a:spLocks noGrp="1"/>
          </p:cNvSpPr>
          <p:nvPr>
            <p:ph type="sldNum" sz="quarter" idx="12"/>
          </p:nvPr>
        </p:nvSpPr>
        <p:spPr bwMode="auto">
          <a:noFill/>
          <a:ln>
            <a:miter lim="800000"/>
            <a:headEnd/>
            <a:tailEnd/>
          </a:ln>
        </p:spPr>
        <p:txBody>
          <a:bodyPr/>
          <a:lstStyle/>
          <a:p>
            <a:fld id="{4B155F31-EF31-4EBC-9632-617032A1AB7E}" type="slidenum">
              <a:rPr lang="en-US" smtClean="0">
                <a:cs typeface="Arial" charset="0"/>
              </a:rPr>
              <a:pPr/>
              <a:t>1</a:t>
            </a:fld>
            <a:endParaRPr lang="en-US" smtClean="0">
              <a:cs typeface="Arial"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317500" y="0"/>
            <a:ext cx="10515600" cy="1325563"/>
          </a:xfrm>
        </p:spPr>
        <p:txBody>
          <a:bodyPr/>
          <a:lstStyle/>
          <a:p>
            <a:pPr eaLnBrk="1" hangingPunct="1"/>
            <a:r>
              <a:rPr lang="en-US" sz="3800" b="1" dirty="0" smtClean="0"/>
              <a:t>Methodology: DNA Methylation Analysis </a:t>
            </a:r>
          </a:p>
        </p:txBody>
      </p:sp>
      <p:sp>
        <p:nvSpPr>
          <p:cNvPr id="24578" name="Slide Number Placeholder 6"/>
          <p:cNvSpPr>
            <a:spLocks noGrp="1"/>
          </p:cNvSpPr>
          <p:nvPr>
            <p:ph type="sldNum" sz="quarter" idx="12"/>
          </p:nvPr>
        </p:nvSpPr>
        <p:spPr bwMode="auto">
          <a:noFill/>
          <a:ln>
            <a:miter lim="800000"/>
            <a:headEnd/>
            <a:tailEnd/>
          </a:ln>
        </p:spPr>
        <p:txBody>
          <a:bodyPr/>
          <a:lstStyle/>
          <a:p>
            <a:fld id="{337D3EEA-C22B-418B-8E99-0C793302C2E9}" type="slidenum">
              <a:rPr lang="en-US" smtClean="0">
                <a:cs typeface="Arial" charset="0"/>
              </a:rPr>
              <a:pPr/>
              <a:t>10</a:t>
            </a:fld>
            <a:endParaRPr lang="en-US" smtClean="0">
              <a:cs typeface="Arial" charset="0"/>
            </a:endParaRPr>
          </a:p>
        </p:txBody>
      </p:sp>
      <p:sp>
        <p:nvSpPr>
          <p:cNvPr id="2" name="Content Placeholder 1"/>
          <p:cNvSpPr>
            <a:spLocks noGrp="1"/>
          </p:cNvSpPr>
          <p:nvPr>
            <p:ph idx="1"/>
          </p:nvPr>
        </p:nvSpPr>
        <p:spPr>
          <a:xfrm>
            <a:off x="559398" y="1325563"/>
            <a:ext cx="11051577" cy="4922837"/>
          </a:xfrm>
          <a:solidFill>
            <a:schemeClr val="bg1">
              <a:lumMod val="95000"/>
            </a:schemeClr>
          </a:solidFill>
          <a:effectLst>
            <a:outerShdw blurRad="50800" dist="38100" dir="8100000" algn="tr" rotWithShape="0">
              <a:prstClr val="black">
                <a:alpha val="40000"/>
              </a:prstClr>
            </a:outerShdw>
          </a:effectLst>
        </p:spPr>
        <p:txBody>
          <a:bodyPr/>
          <a:lstStyle/>
          <a:p>
            <a:pPr>
              <a:defRPr/>
            </a:pPr>
            <a:r>
              <a:rPr lang="en-US" sz="2000" dirty="0"/>
              <a:t>DNA methylation </a:t>
            </a:r>
            <a:r>
              <a:rPr lang="en-US" sz="2000" dirty="0" smtClean="0"/>
              <a:t>- measured </a:t>
            </a:r>
            <a:r>
              <a:rPr lang="en-US" sz="2000" dirty="0"/>
              <a:t>on a β-distributed absolute scale </a:t>
            </a:r>
            <a:r>
              <a:rPr lang="en-US" sz="2000" dirty="0" smtClean="0"/>
              <a:t>0-1</a:t>
            </a:r>
          </a:p>
          <a:p>
            <a:pPr>
              <a:defRPr/>
            </a:pPr>
            <a:endParaRPr lang="en-US" sz="2000" dirty="0"/>
          </a:p>
          <a:p>
            <a:pPr>
              <a:defRPr/>
            </a:pPr>
            <a:endParaRPr lang="en-US" sz="2000" dirty="0" smtClean="0"/>
          </a:p>
          <a:p>
            <a:pPr marL="0" indent="0">
              <a:buFont typeface="Arial" panose="020B0604020202020204" pitchFamily="34" charset="0"/>
              <a:buNone/>
              <a:defRPr/>
            </a:pPr>
            <a:r>
              <a:rPr lang="en-US" sz="2000" dirty="0" smtClean="0"/>
              <a:t>1) Calculate mean regional methylation level per gene/</a:t>
            </a:r>
            <a:r>
              <a:rPr lang="en-US" sz="2000" dirty="0" err="1" smtClean="0"/>
              <a:t>CpG</a:t>
            </a:r>
            <a:r>
              <a:rPr lang="en-US" sz="2000" dirty="0" smtClean="0"/>
              <a:t> region for tumor and normal samples</a:t>
            </a:r>
          </a:p>
          <a:p>
            <a:pPr marL="0" indent="0">
              <a:buFont typeface="Arial" panose="020B0604020202020204" pitchFamily="34" charset="0"/>
              <a:buNone/>
              <a:defRPr/>
            </a:pPr>
            <a:r>
              <a:rPr lang="en-US" sz="2000" dirty="0" smtClean="0"/>
              <a:t>2) Calculate differential methylation (tumor vs. normal)</a:t>
            </a:r>
            <a:endParaRPr lang="en-US" sz="2000" dirty="0"/>
          </a:p>
          <a:p>
            <a:pPr>
              <a:defRPr/>
            </a:pPr>
            <a:endParaRPr lang="en-US" sz="2000" dirty="0" smtClean="0"/>
          </a:p>
          <a:p>
            <a:pPr>
              <a:buFont typeface="Arial" panose="020B0604020202020204" pitchFamily="34" charset="0"/>
              <a:buChar char="•"/>
              <a:defRPr/>
            </a:pPr>
            <a:r>
              <a:rPr lang="en-US" sz="2000" dirty="0" smtClean="0"/>
              <a:t>Tools for DNA methylation analysis using </a:t>
            </a:r>
            <a:r>
              <a:rPr lang="en-US" sz="2000" dirty="0" err="1" smtClean="0"/>
              <a:t>Illumina</a:t>
            </a:r>
            <a:r>
              <a:rPr lang="en-US" sz="2000" dirty="0" smtClean="0"/>
              <a:t> Methylation450 </a:t>
            </a:r>
            <a:r>
              <a:rPr lang="en-US" sz="2000" dirty="0" err="1"/>
              <a:t>BeadChip</a:t>
            </a:r>
            <a:r>
              <a:rPr lang="en-US" sz="2000" dirty="0"/>
              <a:t> </a:t>
            </a:r>
            <a:r>
              <a:rPr lang="en-US" sz="2000" dirty="0" smtClean="0"/>
              <a:t>:</a:t>
            </a:r>
          </a:p>
          <a:p>
            <a:pPr marL="0" indent="0">
              <a:buFont typeface="Arial" charset="0"/>
              <a:buNone/>
              <a:defRPr/>
            </a:pPr>
            <a:r>
              <a:rPr lang="en-US" sz="2000" b="1" dirty="0" smtClean="0"/>
              <a:t>NIMBL</a:t>
            </a:r>
            <a:r>
              <a:rPr lang="en-US" sz="2000" dirty="0"/>
              <a:t>: MATLAB code </a:t>
            </a:r>
            <a:r>
              <a:rPr lang="en-US" sz="2000" dirty="0" smtClean="0"/>
              <a:t>- </a:t>
            </a:r>
            <a:r>
              <a:rPr lang="en-US" sz="2000" b="1" dirty="0" smtClean="0"/>
              <a:t>N</a:t>
            </a:r>
            <a:r>
              <a:rPr lang="en-US" sz="2000" dirty="0" smtClean="0"/>
              <a:t>umerical </a:t>
            </a:r>
            <a:r>
              <a:rPr lang="en-US" sz="2000" b="1" dirty="0"/>
              <a:t>I</a:t>
            </a:r>
            <a:r>
              <a:rPr lang="en-US" sz="2000" dirty="0"/>
              <a:t>dentification of </a:t>
            </a:r>
            <a:r>
              <a:rPr lang="en-US" sz="2000" b="1" dirty="0"/>
              <a:t>M</a:t>
            </a:r>
            <a:r>
              <a:rPr lang="en-US" sz="2000" dirty="0"/>
              <a:t>ethylation </a:t>
            </a:r>
            <a:r>
              <a:rPr lang="en-US" sz="2000" b="1" dirty="0"/>
              <a:t>B</a:t>
            </a:r>
            <a:r>
              <a:rPr lang="en-US" sz="2000" dirty="0"/>
              <a:t>iomarker </a:t>
            </a:r>
            <a:r>
              <a:rPr lang="en-US" sz="2000" b="1" dirty="0" smtClean="0"/>
              <a:t>L</a:t>
            </a:r>
            <a:r>
              <a:rPr lang="en-US" sz="2000" dirty="0" smtClean="0"/>
              <a:t>ists </a:t>
            </a:r>
            <a:r>
              <a:rPr lang="en-US" sz="1800" dirty="0" smtClean="0"/>
              <a:t>(</a:t>
            </a:r>
            <a:r>
              <a:rPr lang="en-US" sz="1800" dirty="0" err="1" smtClean="0"/>
              <a:t>Wessely</a:t>
            </a:r>
            <a:r>
              <a:rPr lang="en-US" sz="1800" dirty="0" smtClean="0"/>
              <a:t> &amp; </a:t>
            </a:r>
            <a:r>
              <a:rPr lang="en-US" sz="1800" dirty="0" err="1" smtClean="0"/>
              <a:t>Emes</a:t>
            </a:r>
            <a:r>
              <a:rPr lang="en-US" sz="1800" dirty="0"/>
              <a:t>,</a:t>
            </a:r>
            <a:r>
              <a:rPr lang="en-US" sz="1800" dirty="0" smtClean="0"/>
              <a:t> 2012)</a:t>
            </a:r>
            <a:endParaRPr lang="en-US" sz="2000" dirty="0" smtClean="0"/>
          </a:p>
          <a:p>
            <a:pPr marL="0" indent="0">
              <a:buFont typeface="Arial" charset="0"/>
              <a:buNone/>
              <a:defRPr/>
            </a:pPr>
            <a:r>
              <a:rPr lang="en-US" sz="2000" b="1" dirty="0" smtClean="0"/>
              <a:t>IMA</a:t>
            </a:r>
            <a:r>
              <a:rPr lang="en-US" sz="2000" dirty="0" smtClean="0"/>
              <a:t>: </a:t>
            </a:r>
            <a:r>
              <a:rPr lang="en-US" sz="2000" dirty="0"/>
              <a:t>an R package </a:t>
            </a:r>
            <a:r>
              <a:rPr lang="en-US" sz="2000" dirty="0" smtClean="0"/>
              <a:t>- </a:t>
            </a:r>
            <a:r>
              <a:rPr lang="en-US" sz="2000" b="1" dirty="0" err="1" smtClean="0"/>
              <a:t>I</a:t>
            </a:r>
            <a:r>
              <a:rPr lang="en-US" sz="2000" dirty="0" err="1" smtClean="0"/>
              <a:t>llumina</a:t>
            </a:r>
            <a:r>
              <a:rPr lang="en-US" sz="2000" dirty="0" smtClean="0"/>
              <a:t> </a:t>
            </a:r>
            <a:r>
              <a:rPr lang="en-US" sz="2000" b="1" dirty="0"/>
              <a:t>M</a:t>
            </a:r>
            <a:r>
              <a:rPr lang="en-US" sz="2000" dirty="0" smtClean="0"/>
              <a:t>ethylation </a:t>
            </a:r>
            <a:r>
              <a:rPr lang="en-US" sz="2000" b="1" dirty="0" smtClean="0"/>
              <a:t>A</a:t>
            </a:r>
            <a:r>
              <a:rPr lang="en-US" sz="2000" dirty="0" smtClean="0"/>
              <a:t>nalysis</a:t>
            </a:r>
            <a:r>
              <a:rPr lang="en-US" sz="1800" dirty="0" smtClean="0"/>
              <a:t> </a:t>
            </a:r>
            <a:r>
              <a:rPr lang="en-US" sz="1800" dirty="0"/>
              <a:t>(Wang et al.,  2012</a:t>
            </a:r>
            <a:r>
              <a:rPr lang="en-US" sz="1800" dirty="0" smtClean="0"/>
              <a:t>)</a:t>
            </a:r>
          </a:p>
          <a:p>
            <a:pPr marL="0" indent="0">
              <a:buFont typeface="Arial" charset="0"/>
              <a:buNone/>
              <a:defRPr/>
            </a:pPr>
            <a:endParaRPr lang="en-US" sz="1800" dirty="0" smtClean="0"/>
          </a:p>
          <a:p>
            <a:pPr marL="0" indent="0">
              <a:buFont typeface="Arial" charset="0"/>
              <a:buNone/>
              <a:defRPr/>
            </a:pPr>
            <a:endParaRPr lang="en-US" sz="1800" dirty="0" smtClean="0"/>
          </a:p>
        </p:txBody>
      </p:sp>
      <p:sp>
        <p:nvSpPr>
          <p:cNvPr id="3" name="TextBox 2"/>
          <p:cNvSpPr txBox="1">
            <a:spLocks noRot="1" noChangeAspect="1" noMove="1" noResize="1" noEditPoints="1" noAdjustHandles="1" noChangeArrowheads="1" noChangeShapeType="1" noTextEdit="1"/>
          </p:cNvSpPr>
          <p:nvPr/>
        </p:nvSpPr>
        <p:spPr>
          <a:xfrm>
            <a:off x="750888" y="1765302"/>
            <a:ext cx="4686300" cy="512704"/>
          </a:xfrm>
          <a:prstGeom prst="rect">
            <a:avLst/>
          </a:prstGeom>
          <a:blipFill rotWithShape="0">
            <a:blip r:embed="rId2"/>
            <a:stretch>
              <a:fillRect/>
            </a:stretch>
          </a:blipFill>
        </p:spPr>
        <p:txBody>
          <a:bodyPr/>
          <a:lstStyle/>
          <a:p>
            <a:pPr>
              <a:defRPr/>
            </a:pPr>
            <a:r>
              <a:rPr lang="en-US">
                <a:noFill/>
                <a:latin typeface="Arial" panose="020B0604020202020204" pitchFamily="34" charset="0"/>
                <a:cs typeface="Arial" panose="020B0604020202020204" pitchFamily="34" charset="0"/>
              </a:rPr>
              <a:t> </a:t>
            </a:r>
          </a:p>
        </p:txBody>
      </p:sp>
      <p:sp>
        <p:nvSpPr>
          <p:cNvPr id="4" name="Rectangle 3"/>
          <p:cNvSpPr/>
          <p:nvPr/>
        </p:nvSpPr>
        <p:spPr>
          <a:xfrm>
            <a:off x="7143078" y="1729266"/>
            <a:ext cx="4528222" cy="584775"/>
          </a:xfrm>
          <a:prstGeom prst="rect">
            <a:avLst/>
          </a:prstGeom>
        </p:spPr>
        <p:txBody>
          <a:bodyPr wrap="square">
            <a:spAutoFit/>
          </a:bodyPr>
          <a:lstStyle/>
          <a:p>
            <a:pPr algn="l" rtl="0"/>
            <a:r>
              <a:rPr lang="en-US" i="1" dirty="0">
                <a:solidFill>
                  <a:srgbClr val="000000"/>
                </a:solidFill>
              </a:rPr>
              <a:t>α</a:t>
            </a:r>
            <a:r>
              <a:rPr lang="en-US" dirty="0">
                <a:solidFill>
                  <a:srgbClr val="000000"/>
                </a:solidFill>
              </a:rPr>
              <a:t> </a:t>
            </a:r>
            <a:r>
              <a:rPr lang="en-US" dirty="0" smtClean="0">
                <a:solidFill>
                  <a:srgbClr val="000000"/>
                </a:solidFill>
                <a:latin typeface="+mj-lt"/>
              </a:rPr>
              <a:t>offset</a:t>
            </a:r>
            <a:r>
              <a:rPr lang="en-US" dirty="0">
                <a:solidFill>
                  <a:srgbClr val="000000"/>
                </a:solidFill>
                <a:latin typeface="+mj-lt"/>
              </a:rPr>
              <a:t> </a:t>
            </a:r>
            <a:r>
              <a:rPr lang="en-US" i="1" dirty="0" smtClean="0">
                <a:solidFill>
                  <a:srgbClr val="000000"/>
                </a:solidFill>
                <a:latin typeface="+mj-lt"/>
              </a:rPr>
              <a:t> </a:t>
            </a:r>
            <a:r>
              <a:rPr lang="en-US" dirty="0" smtClean="0">
                <a:solidFill>
                  <a:srgbClr val="000000"/>
                </a:solidFill>
                <a:latin typeface="+mj-lt"/>
              </a:rPr>
              <a:t>(</a:t>
            </a:r>
            <a:r>
              <a:rPr lang="en-US" dirty="0">
                <a:solidFill>
                  <a:srgbClr val="000000"/>
                </a:solidFill>
                <a:latin typeface="+mj-lt"/>
              </a:rPr>
              <a:t>by default, </a:t>
            </a:r>
            <a:r>
              <a:rPr lang="en-US" i="1" dirty="0">
                <a:solidFill>
                  <a:srgbClr val="000000"/>
                </a:solidFill>
                <a:latin typeface="+mj-lt"/>
              </a:rPr>
              <a:t>α</a:t>
            </a:r>
            <a:r>
              <a:rPr lang="en-US" dirty="0">
                <a:solidFill>
                  <a:srgbClr val="000000"/>
                </a:solidFill>
                <a:latin typeface="+mj-lt"/>
              </a:rPr>
              <a:t> = 100) </a:t>
            </a:r>
            <a:r>
              <a:rPr lang="en-US" dirty="0" smtClean="0">
                <a:solidFill>
                  <a:srgbClr val="000000"/>
                </a:solidFill>
                <a:latin typeface="+mj-lt"/>
              </a:rPr>
              <a:t>regularize </a:t>
            </a:r>
            <a:r>
              <a:rPr lang="en-US" dirty="0">
                <a:solidFill>
                  <a:srgbClr val="000000"/>
                </a:solidFill>
                <a:latin typeface="+mj-lt"/>
              </a:rPr>
              <a:t>Beta value when </a:t>
            </a:r>
            <a:r>
              <a:rPr lang="en-US" dirty="0" smtClean="0">
                <a:solidFill>
                  <a:srgbClr val="000000"/>
                </a:solidFill>
                <a:latin typeface="+mj-lt"/>
              </a:rPr>
              <a:t>meth. + </a:t>
            </a:r>
            <a:r>
              <a:rPr lang="en-US" dirty="0" err="1" smtClean="0">
                <a:solidFill>
                  <a:srgbClr val="000000"/>
                </a:solidFill>
                <a:latin typeface="+mj-lt"/>
              </a:rPr>
              <a:t>unmeth</a:t>
            </a:r>
            <a:r>
              <a:rPr lang="en-US" dirty="0" smtClean="0">
                <a:solidFill>
                  <a:srgbClr val="000000"/>
                </a:solidFill>
                <a:latin typeface="+mj-lt"/>
              </a:rPr>
              <a:t>. </a:t>
            </a:r>
            <a:r>
              <a:rPr lang="en-US" dirty="0">
                <a:solidFill>
                  <a:srgbClr val="000000"/>
                </a:solidFill>
                <a:latin typeface="+mj-lt"/>
              </a:rPr>
              <a:t>probe intensities are </a:t>
            </a:r>
            <a:r>
              <a:rPr lang="en-US" dirty="0" smtClean="0">
                <a:solidFill>
                  <a:srgbClr val="000000"/>
                </a:solidFill>
                <a:latin typeface="+mj-lt"/>
              </a:rPr>
              <a:t>low</a:t>
            </a:r>
            <a:endParaRPr lang="en-US" dirty="0">
              <a:latin typeface="+mj-lt"/>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idx="4294967295"/>
          </p:nvPr>
        </p:nvSpPr>
        <p:spPr>
          <a:xfrm>
            <a:off x="838200" y="301625"/>
            <a:ext cx="10515600" cy="1325563"/>
          </a:xfrm>
        </p:spPr>
        <p:txBody>
          <a:bodyPr/>
          <a:lstStyle/>
          <a:p>
            <a:pPr algn="ctr" eaLnBrk="1" hangingPunct="1"/>
            <a:r>
              <a:rPr lang="en-US" b="1" dirty="0" smtClean="0"/>
              <a:t>Talk Outline	</a:t>
            </a:r>
          </a:p>
        </p:txBody>
      </p:sp>
      <p:sp>
        <p:nvSpPr>
          <p:cNvPr id="5" name="Content Placeholder 2"/>
          <p:cNvSpPr txBox="1">
            <a:spLocks/>
          </p:cNvSpPr>
          <p:nvPr/>
        </p:nvSpPr>
        <p:spPr>
          <a:xfrm>
            <a:off x="2483892" y="1583142"/>
            <a:ext cx="8087855" cy="4609146"/>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marL="687388" indent="-460375" algn="l" rtl="0">
              <a:lnSpc>
                <a:spcPct val="70000"/>
              </a:lnSpc>
              <a:spcBef>
                <a:spcPts val="1000"/>
              </a:spcBef>
              <a:buFont typeface="Arial" charset="0"/>
              <a:buNone/>
              <a:defRPr/>
            </a:pPr>
            <a:endParaRPr lang="en-US" sz="2800" b="1" u="sng" dirty="0">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#1</a:t>
            </a:r>
            <a:r>
              <a:rPr lang="en-US" sz="2800" b="1" dirty="0">
                <a:latin typeface="Calibri" pitchFamily="34" charset="0"/>
              </a:rPr>
              <a:t>:</a:t>
            </a:r>
            <a:r>
              <a:rPr lang="en-US" sz="2800" b="1" dirty="0">
                <a:solidFill>
                  <a:srgbClr val="01D15F"/>
                </a:solidFill>
                <a:latin typeface="Calibri" pitchFamily="34" charset="0"/>
              </a:rPr>
              <a:t> DNA Methylation</a:t>
            </a:r>
          </a:p>
          <a:p>
            <a:pPr marL="687388" indent="-460375" algn="l" rtl="0">
              <a:lnSpc>
                <a:spcPct val="70000"/>
              </a:lnSpc>
              <a:spcBef>
                <a:spcPts val="1000"/>
              </a:spcBef>
              <a:buFont typeface="Arial" charset="0"/>
              <a:buNone/>
              <a:defRPr/>
            </a:pPr>
            <a:r>
              <a:rPr lang="en-US" sz="2800" b="1" dirty="0">
                <a:latin typeface="Calibri" pitchFamily="34" charset="0"/>
              </a:rPr>
              <a:t>1. Introduction: </a:t>
            </a:r>
          </a:p>
          <a:p>
            <a:pPr marL="687388" indent="-460375" algn="l" rtl="0">
              <a:lnSpc>
                <a:spcPct val="70000"/>
              </a:lnSpc>
              <a:spcBef>
                <a:spcPts val="1000"/>
              </a:spcBef>
              <a:buFont typeface="Arial" charset="0"/>
              <a:buAutoNum type="alphaLcParenR"/>
              <a:defRPr/>
            </a:pPr>
            <a:r>
              <a:rPr lang="en-US" sz="2800" dirty="0">
                <a:latin typeface="Calibri" pitchFamily="34" charset="0"/>
              </a:rPr>
              <a:t>Biological background: DNA Methylation</a:t>
            </a:r>
          </a:p>
          <a:p>
            <a:pPr marL="687388" indent="-460375" algn="l" rtl="0">
              <a:lnSpc>
                <a:spcPct val="70000"/>
              </a:lnSpc>
              <a:spcBef>
                <a:spcPts val="1000"/>
              </a:spcBef>
              <a:buFont typeface="Arial" charset="0"/>
              <a:buAutoNum type="alphaLcParenR"/>
              <a:defRPr/>
            </a:pPr>
            <a:r>
              <a:rPr lang="en-US" sz="2800" dirty="0">
                <a:latin typeface="Calibri" pitchFamily="34" charset="0"/>
              </a:rPr>
              <a:t>Scientific Questions</a:t>
            </a:r>
          </a:p>
          <a:p>
            <a:pPr marL="687388" indent="-460375" algn="l" rtl="0">
              <a:lnSpc>
                <a:spcPct val="70000"/>
              </a:lnSpc>
              <a:spcBef>
                <a:spcPts val="1000"/>
              </a:spcBef>
              <a:buFont typeface="Arial" charset="0"/>
              <a:buAutoNum type="alphaLcParenR"/>
              <a:defRPr/>
            </a:pPr>
            <a:r>
              <a:rPr lang="en-US" sz="2800" dirty="0">
                <a:latin typeface="Calibri" pitchFamily="34" charset="0"/>
              </a:rPr>
              <a:t>Methodology: TCGA database, </a:t>
            </a:r>
            <a:r>
              <a:rPr lang="en-US" sz="2800" dirty="0" err="1">
                <a:latin typeface="Calibri" pitchFamily="34" charset="0"/>
              </a:rPr>
              <a:t>Illumina</a:t>
            </a:r>
            <a:r>
              <a:rPr lang="en-US" sz="2800" dirty="0">
                <a:latin typeface="Calibri" pitchFamily="34" charset="0"/>
              </a:rPr>
              <a:t> Platform</a:t>
            </a:r>
          </a:p>
          <a:p>
            <a:pPr marL="687388" indent="-460375" algn="l" rtl="0">
              <a:lnSpc>
                <a:spcPct val="70000"/>
              </a:lnSpc>
              <a:spcBef>
                <a:spcPts val="1000"/>
              </a:spcBef>
              <a:buFont typeface="Arial" charset="0"/>
              <a:buNone/>
              <a:defRPr/>
            </a:pPr>
            <a:endParaRPr lang="en-US" sz="200" b="1" dirty="0">
              <a:latin typeface="Calibri" pitchFamily="34" charset="0"/>
            </a:endParaRPr>
          </a:p>
          <a:p>
            <a:pPr marL="687388" indent="-460375" algn="l" rtl="0">
              <a:lnSpc>
                <a:spcPct val="70000"/>
              </a:lnSpc>
              <a:spcBef>
                <a:spcPts val="1000"/>
              </a:spcBef>
              <a:buFont typeface="Arial" charset="0"/>
              <a:buNone/>
              <a:defRPr/>
            </a:pPr>
            <a:r>
              <a:rPr lang="en-US" sz="2800" b="1" dirty="0">
                <a:latin typeface="Calibri" pitchFamily="34" charset="0"/>
              </a:rPr>
              <a:t>2. Preliminary data:</a:t>
            </a:r>
          </a:p>
          <a:p>
            <a:pPr marL="687388" indent="-460375" algn="l" rtl="0">
              <a:lnSpc>
                <a:spcPct val="70000"/>
              </a:lnSpc>
              <a:spcBef>
                <a:spcPts val="1000"/>
              </a:spcBef>
              <a:buFont typeface="Arial" charset="0"/>
              <a:buAutoNum type="alphaLcParenR"/>
              <a:defRPr/>
            </a:pPr>
            <a:r>
              <a:rPr lang="en-US" sz="2800" dirty="0">
                <a:latin typeface="Calibri" pitchFamily="34" charset="0"/>
              </a:rPr>
              <a:t>Methylation</a:t>
            </a:r>
          </a:p>
          <a:p>
            <a:pPr marL="687388" indent="-460375" algn="l" rtl="0">
              <a:lnSpc>
                <a:spcPct val="70000"/>
              </a:lnSpc>
              <a:spcBef>
                <a:spcPts val="1000"/>
              </a:spcBef>
              <a:buFont typeface="Arial" charset="0"/>
              <a:buAutoNum type="alphaLcParenR"/>
              <a:defRPr/>
            </a:pPr>
            <a:r>
              <a:rPr lang="en-US" sz="2800" dirty="0">
                <a:latin typeface="Calibri" pitchFamily="34" charset="0"/>
              </a:rPr>
              <a:t>Methylation &amp; expression</a:t>
            </a:r>
          </a:p>
          <a:p>
            <a:pPr marL="687388" indent="-460375" algn="l" rtl="0">
              <a:lnSpc>
                <a:spcPct val="70000"/>
              </a:lnSpc>
              <a:spcBef>
                <a:spcPts val="1000"/>
              </a:spcBef>
              <a:buFont typeface="Arial" charset="0"/>
              <a:buNone/>
              <a:defRPr/>
            </a:pPr>
            <a:endParaRPr lang="en-US" sz="2800" b="1" dirty="0">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#2</a:t>
            </a:r>
            <a:r>
              <a:rPr lang="en-US" sz="2800" b="1" dirty="0">
                <a:latin typeface="Calibri" pitchFamily="34" charset="0"/>
              </a:rPr>
              <a:t>: </a:t>
            </a:r>
            <a:r>
              <a:rPr lang="en-US" sz="2800" b="1" dirty="0">
                <a:solidFill>
                  <a:srgbClr val="00B0F0"/>
                </a:solidFill>
                <a:latin typeface="Calibri" pitchFamily="34" charset="0"/>
              </a:rPr>
              <a:t>Integrating</a:t>
            </a:r>
            <a:r>
              <a:rPr lang="en-US" sz="2800" b="1" dirty="0">
                <a:latin typeface="Calibri" pitchFamily="34" charset="0"/>
              </a:rPr>
              <a:t> </a:t>
            </a:r>
            <a:r>
              <a:rPr lang="en-US" sz="2800" b="1" dirty="0">
                <a:solidFill>
                  <a:srgbClr val="00B0F0"/>
                </a:solidFill>
                <a:latin typeface="Calibri" pitchFamily="34" charset="0"/>
              </a:rPr>
              <a:t>Mutation &amp; Methylation</a:t>
            </a:r>
          </a:p>
          <a:p>
            <a:pPr marL="687388" indent="-460375" algn="l" rtl="0">
              <a:lnSpc>
                <a:spcPct val="70000"/>
              </a:lnSpc>
              <a:spcBef>
                <a:spcPts val="1000"/>
              </a:spcBef>
              <a:buFont typeface="Arial" charset="0"/>
              <a:buNone/>
              <a:defRPr/>
            </a:pPr>
            <a:endParaRPr lang="en-US" sz="2800" b="1" dirty="0">
              <a:solidFill>
                <a:srgbClr val="00B0F0"/>
              </a:solidFill>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#3</a:t>
            </a:r>
            <a:r>
              <a:rPr lang="en-US" sz="2800" b="1" dirty="0">
                <a:latin typeface="Calibri" pitchFamily="34" charset="0"/>
              </a:rPr>
              <a:t>: </a:t>
            </a:r>
            <a:r>
              <a:rPr lang="en-US" sz="2800" b="1" dirty="0">
                <a:solidFill>
                  <a:srgbClr val="E90BEF"/>
                </a:solidFill>
                <a:latin typeface="Calibri" pitchFamily="34" charset="0"/>
              </a:rPr>
              <a:t>Summary </a:t>
            </a:r>
            <a:endParaRPr lang="en-US" sz="2800" dirty="0">
              <a:latin typeface="Calibri" pitchFamily="34" charset="0"/>
            </a:endParaRPr>
          </a:p>
        </p:txBody>
      </p:sp>
      <p:sp>
        <p:nvSpPr>
          <p:cNvPr id="25605" name="Slide Number Placeholder 5"/>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rtl="0"/>
            <a:fld id="{60EC6406-BB35-45C8-9A21-C0A3CC095EF8}" type="slidenum">
              <a:rPr lang="en-US" sz="1200">
                <a:solidFill>
                  <a:srgbClr val="898989"/>
                </a:solidFill>
                <a:latin typeface="Calibri" pitchFamily="34" charset="0"/>
              </a:rPr>
              <a:pPr rtl="0"/>
              <a:t>11</a:t>
            </a:fld>
            <a:endParaRPr lang="en-US" sz="1200">
              <a:solidFill>
                <a:srgbClr val="898989"/>
              </a:solidFill>
              <a:latin typeface="Calibri" pitchFamily="34" charset="0"/>
            </a:endParaRPr>
          </a:p>
        </p:txBody>
      </p:sp>
      <p:sp>
        <p:nvSpPr>
          <p:cNvPr id="8" name="Smiley Face 7"/>
          <p:cNvSpPr/>
          <p:nvPr/>
        </p:nvSpPr>
        <p:spPr>
          <a:xfrm>
            <a:off x="1876458" y="1696986"/>
            <a:ext cx="457200" cy="457200"/>
          </a:xfrm>
          <a:prstGeom prst="smileyFace">
            <a:avLst/>
          </a:prstGeom>
          <a:solidFill>
            <a:srgbClr val="FFFF00"/>
          </a:solidFill>
          <a:ln>
            <a:solidFill>
              <a:schemeClr val="tx1"/>
            </a:solidFill>
          </a:ln>
          <a:effectLst>
            <a:outerShdw blurRad="88900" dist="114300" dir="8460000" algn="ctr">
              <a:srgbClr val="000000">
                <a:alpha val="28000"/>
              </a:srgbClr>
            </a:outerShdw>
          </a:effectLst>
        </p:spPr>
        <p:txBody>
          <a:bodyPr>
            <a:normAutofit fontScale="70000" lnSpcReduction="20000"/>
          </a:bodyPr>
          <a:lstStyle/>
          <a:p>
            <a:pPr algn="l" rtl="0" fontAlgn="auto">
              <a:lnSpc>
                <a:spcPct val="90000"/>
              </a:lnSpc>
              <a:spcBef>
                <a:spcPts val="1000"/>
              </a:spcBef>
              <a:spcAft>
                <a:spcPts val="0"/>
              </a:spcAft>
              <a:buFont typeface="Arial" panose="020B0604020202020204" pitchFamily="34" charset="0"/>
              <a:buNone/>
              <a:defRPr/>
            </a:pPr>
            <a:endParaRPr lang="en-US" sz="2800" b="1">
              <a:solidFill>
                <a:srgbClr val="01D15F"/>
              </a:solidFill>
              <a:latin typeface="+mn-lt"/>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Rectangle 29"/>
          <p:cNvSpPr>
            <a:spLocks noChangeArrowheads="1"/>
          </p:cNvSpPr>
          <p:nvPr/>
        </p:nvSpPr>
        <p:spPr bwMode="auto">
          <a:xfrm>
            <a:off x="5960123" y="2678977"/>
            <a:ext cx="5832799" cy="3746521"/>
          </a:xfrm>
          <a:prstGeom prst="rect">
            <a:avLst/>
          </a:prstGeom>
          <a:noFill/>
          <a:ln w="38100" algn="ctr">
            <a:solidFill>
              <a:srgbClr val="008000"/>
            </a:solidFill>
            <a:miter lim="800000"/>
            <a:headEnd/>
            <a:tailEnd/>
          </a:ln>
          <a:effectLst/>
        </p:spPr>
        <p:txBody>
          <a:bodyPr anchor="ctr"/>
          <a:lstStyle/>
          <a:p>
            <a:pPr algn="ctr">
              <a:defRPr/>
            </a:pPr>
            <a:endParaRPr lang="en-US">
              <a:solidFill>
                <a:schemeClr val="lt1"/>
              </a:solidFill>
              <a:latin typeface="+mn-lt"/>
              <a:cs typeface="+mn-cs"/>
            </a:endParaRPr>
          </a:p>
        </p:txBody>
      </p:sp>
      <p:sp>
        <p:nvSpPr>
          <p:cNvPr id="27" name="Rectangle 26"/>
          <p:cNvSpPr>
            <a:spLocks noChangeArrowheads="1"/>
          </p:cNvSpPr>
          <p:nvPr/>
        </p:nvSpPr>
        <p:spPr bwMode="auto">
          <a:xfrm>
            <a:off x="127324" y="2678976"/>
            <a:ext cx="5832799" cy="3746521"/>
          </a:xfrm>
          <a:prstGeom prst="rect">
            <a:avLst/>
          </a:prstGeom>
          <a:noFill/>
          <a:ln w="38100" algn="ctr">
            <a:solidFill>
              <a:srgbClr val="BC0000"/>
            </a:solidFill>
            <a:miter lim="800000"/>
            <a:headEnd/>
            <a:tailEnd/>
          </a:ln>
        </p:spPr>
        <p:txBody>
          <a:bodyPr anchor="ctr"/>
          <a:lstStyle/>
          <a:p>
            <a:pPr algn="ctr">
              <a:defRPr/>
            </a:pPr>
            <a:endParaRPr lang="en-US">
              <a:solidFill>
                <a:schemeClr val="lt1"/>
              </a:solidFill>
              <a:latin typeface="+mn-lt"/>
              <a:cs typeface="+mn-cs"/>
            </a:endParaRPr>
          </a:p>
        </p:txBody>
      </p:sp>
      <p:sp>
        <p:nvSpPr>
          <p:cNvPr id="57348" name="Title 1"/>
          <p:cNvSpPr>
            <a:spLocks noGrp="1"/>
          </p:cNvSpPr>
          <p:nvPr>
            <p:ph type="title" idx="4294967295"/>
          </p:nvPr>
        </p:nvSpPr>
        <p:spPr>
          <a:xfrm>
            <a:off x="304800" y="-261938"/>
            <a:ext cx="10210800" cy="1325563"/>
          </a:xfrm>
        </p:spPr>
        <p:txBody>
          <a:bodyPr/>
          <a:lstStyle/>
          <a:p>
            <a:pPr eaLnBrk="1" hangingPunct="1"/>
            <a:r>
              <a:rPr lang="en-US" sz="3600" b="1" dirty="0" smtClean="0"/>
              <a:t>Normal &amp; Tumor Methylation: Gene Regions</a:t>
            </a:r>
          </a:p>
        </p:txBody>
      </p:sp>
      <p:sp>
        <p:nvSpPr>
          <p:cNvPr id="57349" name="Slide Number Placeholder 3"/>
          <p:cNvSpPr txBox="1">
            <a:spLocks noGrp="1"/>
          </p:cNvSpPr>
          <p:nvPr/>
        </p:nvSpPr>
        <p:spPr bwMode="auto">
          <a:xfrm>
            <a:off x="9388475" y="6503988"/>
            <a:ext cx="2743200" cy="365125"/>
          </a:xfrm>
          <a:prstGeom prst="rect">
            <a:avLst/>
          </a:prstGeom>
          <a:noFill/>
          <a:ln w="9525">
            <a:noFill/>
            <a:miter lim="800000"/>
            <a:headEnd/>
            <a:tailEnd/>
          </a:ln>
        </p:spPr>
        <p:txBody>
          <a:bodyPr anchor="ctr"/>
          <a:lstStyle/>
          <a:p>
            <a:pPr rtl="0"/>
            <a:fld id="{F0FBD4BF-BB98-48BF-8DE8-0D88279E62B5}" type="slidenum">
              <a:rPr lang="en-US" sz="1200">
                <a:solidFill>
                  <a:srgbClr val="898989"/>
                </a:solidFill>
                <a:latin typeface="Calibri" pitchFamily="34" charset="0"/>
              </a:rPr>
              <a:pPr rtl="0"/>
              <a:t>12</a:t>
            </a:fld>
            <a:endParaRPr lang="en-US" sz="1200">
              <a:solidFill>
                <a:srgbClr val="898989"/>
              </a:solidFill>
              <a:latin typeface="Calibri" pitchFamily="34" charset="0"/>
            </a:endParaRPr>
          </a:p>
        </p:txBody>
      </p:sp>
      <p:pic>
        <p:nvPicPr>
          <p:cNvPr id="57350" name="Picture 5"/>
          <p:cNvPicPr>
            <a:picLocks noChangeAspect="1"/>
          </p:cNvPicPr>
          <p:nvPr/>
        </p:nvPicPr>
        <p:blipFill>
          <a:blip r:embed="rId2"/>
          <a:srcRect/>
          <a:stretch>
            <a:fillRect/>
          </a:stretch>
        </p:blipFill>
        <p:spPr bwMode="auto">
          <a:xfrm>
            <a:off x="6156708" y="2839917"/>
            <a:ext cx="5510756" cy="3537600"/>
          </a:xfrm>
          <a:prstGeom prst="rect">
            <a:avLst/>
          </a:prstGeom>
          <a:noFill/>
          <a:ln w="9525">
            <a:noFill/>
            <a:miter lim="800000"/>
            <a:headEnd/>
            <a:tailEnd/>
          </a:ln>
        </p:spPr>
      </p:pic>
      <p:sp>
        <p:nvSpPr>
          <p:cNvPr id="57352" name="Title 1"/>
          <p:cNvSpPr>
            <a:spLocks/>
          </p:cNvSpPr>
          <p:nvPr/>
        </p:nvSpPr>
        <p:spPr bwMode="auto">
          <a:xfrm>
            <a:off x="2742844" y="2242032"/>
            <a:ext cx="1866900" cy="446087"/>
          </a:xfrm>
          <a:prstGeom prst="rect">
            <a:avLst/>
          </a:prstGeom>
          <a:noFill/>
          <a:ln w="9525">
            <a:noFill/>
            <a:miter lim="800000"/>
            <a:headEnd/>
            <a:tailEnd/>
          </a:ln>
        </p:spPr>
        <p:txBody>
          <a:bodyPr anchor="ctr"/>
          <a:lstStyle/>
          <a:p>
            <a:pPr algn="l" rtl="0">
              <a:lnSpc>
                <a:spcPct val="90000"/>
              </a:lnSpc>
            </a:pPr>
            <a:r>
              <a:rPr lang="en-US" sz="2400" b="1" dirty="0">
                <a:latin typeface="Calibri" pitchFamily="34" charset="0"/>
              </a:rPr>
              <a:t>tumor</a:t>
            </a:r>
          </a:p>
        </p:txBody>
      </p:sp>
      <p:sp>
        <p:nvSpPr>
          <p:cNvPr id="57353" name="Title 1"/>
          <p:cNvSpPr>
            <a:spLocks/>
          </p:cNvSpPr>
          <p:nvPr/>
        </p:nvSpPr>
        <p:spPr bwMode="auto">
          <a:xfrm>
            <a:off x="8379058" y="2119893"/>
            <a:ext cx="1866900" cy="680779"/>
          </a:xfrm>
          <a:prstGeom prst="rect">
            <a:avLst/>
          </a:prstGeom>
          <a:noFill/>
          <a:ln w="9525">
            <a:noFill/>
            <a:miter lim="800000"/>
            <a:headEnd/>
            <a:tailEnd/>
          </a:ln>
        </p:spPr>
        <p:txBody>
          <a:bodyPr anchor="ctr"/>
          <a:lstStyle/>
          <a:p>
            <a:pPr algn="l" rtl="0">
              <a:lnSpc>
                <a:spcPct val="90000"/>
              </a:lnSpc>
            </a:pPr>
            <a:r>
              <a:rPr lang="en-US" sz="2400" b="1" dirty="0">
                <a:latin typeface="Calibri" pitchFamily="34" charset="0"/>
              </a:rPr>
              <a:t>normal</a:t>
            </a:r>
          </a:p>
        </p:txBody>
      </p:sp>
      <p:pic>
        <p:nvPicPr>
          <p:cNvPr id="10" name="Picture 12"/>
          <p:cNvPicPr>
            <a:picLocks noChangeAspect="1"/>
          </p:cNvPicPr>
          <p:nvPr/>
        </p:nvPicPr>
        <p:blipFill>
          <a:blip r:embed="rId3"/>
          <a:srcRect t="14325"/>
          <a:stretch>
            <a:fillRect/>
          </a:stretch>
        </p:blipFill>
        <p:spPr bwMode="auto">
          <a:xfrm>
            <a:off x="2847958" y="837512"/>
            <a:ext cx="6224329" cy="1193688"/>
          </a:xfrm>
          <a:prstGeom prst="rect">
            <a:avLst/>
          </a:prstGeom>
          <a:noFill/>
          <a:ln w="9525">
            <a:solidFill>
              <a:srgbClr val="FFC000"/>
            </a:solidFill>
            <a:miter lim="800000"/>
            <a:headEnd/>
            <a:tailEnd/>
          </a:ln>
        </p:spPr>
      </p:pic>
      <p:pic>
        <p:nvPicPr>
          <p:cNvPr id="57351" name="Picture 6"/>
          <p:cNvPicPr>
            <a:picLocks noChangeAspect="1"/>
          </p:cNvPicPr>
          <p:nvPr/>
        </p:nvPicPr>
        <p:blipFill>
          <a:blip r:embed="rId4"/>
          <a:srcRect/>
          <a:stretch>
            <a:fillRect/>
          </a:stretch>
        </p:blipFill>
        <p:spPr bwMode="auto">
          <a:xfrm>
            <a:off x="216329" y="2733079"/>
            <a:ext cx="5636214" cy="3644438"/>
          </a:xfrm>
          <a:prstGeom prst="rect">
            <a:avLst/>
          </a:prstGeom>
          <a:noFill/>
          <a:ln w="9525">
            <a:noFill/>
            <a:miter lim="800000"/>
            <a:headEnd/>
            <a:tailEnd/>
          </a:ln>
        </p:spPr>
      </p:pic>
    </p:spTree>
    <p:extLst>
      <p:ext uri="{BB962C8B-B14F-4D97-AF65-F5344CB8AC3E}">
        <p14:creationId xmlns:p14="http://schemas.microsoft.com/office/powerpoint/2010/main" val="196544038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08790" y="-261938"/>
            <a:ext cx="10106809" cy="1325563"/>
          </a:xfrm>
        </p:spPr>
        <p:txBody>
          <a:bodyPr/>
          <a:lstStyle/>
          <a:p>
            <a:pPr eaLnBrk="1" hangingPunct="1"/>
            <a:r>
              <a:rPr lang="en-US" sz="4000" b="1" dirty="0" smtClean="0"/>
              <a:t>Differential Methylation: Gene Regions</a:t>
            </a:r>
          </a:p>
        </p:txBody>
      </p:sp>
      <p:sp>
        <p:nvSpPr>
          <p:cNvPr id="26626" name="Slide Number Placeholder 3"/>
          <p:cNvSpPr>
            <a:spLocks noGrp="1"/>
          </p:cNvSpPr>
          <p:nvPr>
            <p:ph type="sldNum" sz="quarter" idx="12"/>
          </p:nvPr>
        </p:nvSpPr>
        <p:spPr bwMode="auto">
          <a:xfrm>
            <a:off x="9388475" y="6503988"/>
            <a:ext cx="2743200" cy="365125"/>
          </a:xfrm>
          <a:noFill/>
          <a:ln>
            <a:miter lim="800000"/>
            <a:headEnd/>
            <a:tailEnd/>
          </a:ln>
        </p:spPr>
        <p:txBody>
          <a:bodyPr/>
          <a:lstStyle/>
          <a:p>
            <a:fld id="{E375A2D7-1FF9-4D1D-83EC-21D13574F186}" type="slidenum">
              <a:rPr lang="en-US" smtClean="0">
                <a:cs typeface="Arial" charset="0"/>
              </a:rPr>
              <a:pPr/>
              <a:t>13</a:t>
            </a:fld>
            <a:endParaRPr lang="en-US" smtClean="0">
              <a:cs typeface="Arial" charset="0"/>
            </a:endParaRPr>
          </a:p>
        </p:txBody>
      </p:sp>
      <p:sp>
        <p:nvSpPr>
          <p:cNvPr id="26627" name="Title 1"/>
          <p:cNvSpPr>
            <a:spLocks/>
          </p:cNvSpPr>
          <p:nvPr/>
        </p:nvSpPr>
        <p:spPr bwMode="auto">
          <a:xfrm>
            <a:off x="627417" y="3177391"/>
            <a:ext cx="9402763" cy="1576388"/>
          </a:xfrm>
          <a:prstGeom prst="rect">
            <a:avLst/>
          </a:prstGeom>
          <a:solidFill>
            <a:schemeClr val="bg1"/>
          </a:solidFill>
          <a:ln w="9525">
            <a:noFill/>
            <a:miter lim="800000"/>
            <a:headEnd/>
            <a:tailEnd/>
          </a:ln>
        </p:spPr>
        <p:txBody>
          <a:bodyPr anchor="ctr"/>
          <a:lstStyle/>
          <a:p>
            <a:pPr algn="l" rtl="0">
              <a:lnSpc>
                <a:spcPct val="150000"/>
              </a:lnSpc>
            </a:pPr>
            <a:r>
              <a:rPr lang="en-US" sz="2000" b="1" dirty="0">
                <a:latin typeface="Calibri" pitchFamily="34" charset="0"/>
              </a:rPr>
              <a:t>Next…</a:t>
            </a:r>
          </a:p>
          <a:p>
            <a:pPr algn="l" rtl="0">
              <a:lnSpc>
                <a:spcPct val="150000"/>
              </a:lnSpc>
            </a:pPr>
            <a:r>
              <a:rPr lang="en-US" sz="2000" b="1" dirty="0">
                <a:latin typeface="Calibri" pitchFamily="34" charset="0"/>
              </a:rPr>
              <a:t>1) Differential Methylation of genes comparing beta values </a:t>
            </a:r>
            <a:r>
              <a:rPr lang="el-GR" sz="2000" b="1" dirty="0">
                <a:latin typeface="Calibri" pitchFamily="34" charset="0"/>
              </a:rPr>
              <a:t>β</a:t>
            </a:r>
            <a:r>
              <a:rPr lang="en-US" sz="2000" b="1" dirty="0">
                <a:latin typeface="Calibri" pitchFamily="34" charset="0"/>
              </a:rPr>
              <a:t>(Normal) –</a:t>
            </a:r>
            <a:r>
              <a:rPr lang="el-GR" sz="2000" b="1" dirty="0">
                <a:latin typeface="Calibri" pitchFamily="34" charset="0"/>
              </a:rPr>
              <a:t>β</a:t>
            </a:r>
            <a:r>
              <a:rPr lang="en-US" sz="2000" b="1" dirty="0">
                <a:latin typeface="Calibri" pitchFamily="34" charset="0"/>
              </a:rPr>
              <a:t>(Tumor)</a:t>
            </a:r>
          </a:p>
          <a:p>
            <a:pPr algn="l" rtl="0">
              <a:lnSpc>
                <a:spcPct val="150000"/>
              </a:lnSpc>
            </a:pPr>
            <a:r>
              <a:rPr lang="en-US" sz="2000" b="1" dirty="0">
                <a:latin typeface="Calibri" pitchFamily="34" charset="0"/>
              </a:rPr>
              <a:t>2) All genes (no significance filtering)</a:t>
            </a:r>
          </a:p>
          <a:p>
            <a:pPr algn="l" rtl="0">
              <a:lnSpc>
                <a:spcPct val="150000"/>
              </a:lnSpc>
            </a:pPr>
            <a:endParaRPr lang="en-US" sz="2000" b="1" dirty="0">
              <a:latin typeface="Calibri" pitchFamily="34" charset="0"/>
            </a:endParaRPr>
          </a:p>
        </p:txBody>
      </p:sp>
      <p:pic>
        <p:nvPicPr>
          <p:cNvPr id="26628" name="Picture 12"/>
          <p:cNvPicPr>
            <a:picLocks noChangeAspect="1"/>
          </p:cNvPicPr>
          <p:nvPr/>
        </p:nvPicPr>
        <p:blipFill>
          <a:blip r:embed="rId2"/>
          <a:srcRect t="14325"/>
          <a:stretch>
            <a:fillRect/>
          </a:stretch>
        </p:blipFill>
        <p:spPr bwMode="auto">
          <a:xfrm>
            <a:off x="2244725" y="1231106"/>
            <a:ext cx="7143750" cy="1370012"/>
          </a:xfrm>
          <a:prstGeom prst="rect">
            <a:avLst/>
          </a:prstGeom>
          <a:noFill/>
          <a:ln w="9525">
            <a:solidFill>
              <a:srgbClr val="01D15F"/>
            </a:solidFill>
            <a:miter lim="800000"/>
            <a:headEnd/>
            <a:tailEnd/>
          </a:ln>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49" name="Picture 2"/>
          <p:cNvPicPr>
            <a:picLocks noChangeAspect="1"/>
          </p:cNvPicPr>
          <p:nvPr/>
        </p:nvPicPr>
        <p:blipFill>
          <a:blip r:embed="rId2"/>
          <a:srcRect/>
          <a:stretch>
            <a:fillRect/>
          </a:stretch>
        </p:blipFill>
        <p:spPr bwMode="auto">
          <a:xfrm>
            <a:off x="546100" y="630238"/>
            <a:ext cx="3200400" cy="3200400"/>
          </a:xfrm>
          <a:prstGeom prst="rect">
            <a:avLst/>
          </a:prstGeom>
          <a:noFill/>
          <a:ln w="9525">
            <a:noFill/>
            <a:miter lim="800000"/>
            <a:headEnd/>
            <a:tailEnd/>
          </a:ln>
        </p:spPr>
      </p:pic>
      <p:pic>
        <p:nvPicPr>
          <p:cNvPr id="27650" name="Picture 4"/>
          <p:cNvPicPr>
            <a:picLocks noChangeAspect="1"/>
          </p:cNvPicPr>
          <p:nvPr/>
        </p:nvPicPr>
        <p:blipFill>
          <a:blip r:embed="rId3"/>
          <a:srcRect/>
          <a:stretch>
            <a:fillRect/>
          </a:stretch>
        </p:blipFill>
        <p:spPr bwMode="auto">
          <a:xfrm>
            <a:off x="3890963" y="630238"/>
            <a:ext cx="3200400" cy="3200400"/>
          </a:xfrm>
          <a:prstGeom prst="rect">
            <a:avLst/>
          </a:prstGeom>
          <a:noFill/>
          <a:ln w="9525">
            <a:noFill/>
            <a:miter lim="800000"/>
            <a:headEnd/>
            <a:tailEnd/>
          </a:ln>
        </p:spPr>
      </p:pic>
      <p:pic>
        <p:nvPicPr>
          <p:cNvPr id="27651" name="Picture 5"/>
          <p:cNvPicPr>
            <a:picLocks noChangeAspect="1"/>
          </p:cNvPicPr>
          <p:nvPr/>
        </p:nvPicPr>
        <p:blipFill>
          <a:blip r:embed="rId4"/>
          <a:srcRect/>
          <a:stretch>
            <a:fillRect/>
          </a:stretch>
        </p:blipFill>
        <p:spPr bwMode="auto">
          <a:xfrm>
            <a:off x="7216775" y="630238"/>
            <a:ext cx="3200400" cy="3200400"/>
          </a:xfrm>
          <a:prstGeom prst="rect">
            <a:avLst/>
          </a:prstGeom>
          <a:noFill/>
          <a:ln w="9525">
            <a:noFill/>
            <a:miter lim="800000"/>
            <a:headEnd/>
            <a:tailEnd/>
          </a:ln>
        </p:spPr>
      </p:pic>
      <p:sp>
        <p:nvSpPr>
          <p:cNvPr id="27652" name="Title 1"/>
          <p:cNvSpPr>
            <a:spLocks noGrp="1"/>
          </p:cNvSpPr>
          <p:nvPr>
            <p:ph type="title"/>
          </p:nvPr>
        </p:nvSpPr>
        <p:spPr>
          <a:xfrm>
            <a:off x="0" y="-261938"/>
            <a:ext cx="10515600" cy="1325563"/>
          </a:xfrm>
        </p:spPr>
        <p:txBody>
          <a:bodyPr/>
          <a:lstStyle/>
          <a:p>
            <a:pPr eaLnBrk="1" hangingPunct="1"/>
            <a:r>
              <a:rPr lang="en-US" sz="3600" b="1" smtClean="0"/>
              <a:t>Differential Methylation: Gene Regions</a:t>
            </a:r>
          </a:p>
        </p:txBody>
      </p:sp>
      <p:sp>
        <p:nvSpPr>
          <p:cNvPr id="27653" name="Slide Number Placeholder 3"/>
          <p:cNvSpPr>
            <a:spLocks noGrp="1"/>
          </p:cNvSpPr>
          <p:nvPr>
            <p:ph type="sldNum" sz="quarter" idx="12"/>
          </p:nvPr>
        </p:nvSpPr>
        <p:spPr bwMode="auto">
          <a:xfrm>
            <a:off x="9388475" y="6503988"/>
            <a:ext cx="2743200" cy="365125"/>
          </a:xfrm>
          <a:noFill/>
          <a:ln>
            <a:miter lim="800000"/>
            <a:headEnd/>
            <a:tailEnd/>
          </a:ln>
        </p:spPr>
        <p:txBody>
          <a:bodyPr/>
          <a:lstStyle/>
          <a:p>
            <a:fld id="{0CF7D28C-82AE-448F-AFD5-AB33B418B8BA}" type="slidenum">
              <a:rPr lang="en-US" smtClean="0">
                <a:cs typeface="Arial" charset="0"/>
              </a:rPr>
              <a:pPr/>
              <a:t>14</a:t>
            </a:fld>
            <a:endParaRPr lang="en-US" smtClean="0">
              <a:cs typeface="Arial" charset="0"/>
            </a:endParaRPr>
          </a:p>
        </p:txBody>
      </p:sp>
      <p:sp>
        <p:nvSpPr>
          <p:cNvPr id="27654" name="Title 1"/>
          <p:cNvSpPr>
            <a:spLocks/>
          </p:cNvSpPr>
          <p:nvPr/>
        </p:nvSpPr>
        <p:spPr bwMode="auto">
          <a:xfrm>
            <a:off x="1284288" y="706438"/>
            <a:ext cx="8564562" cy="307975"/>
          </a:xfrm>
          <a:prstGeom prst="rect">
            <a:avLst/>
          </a:prstGeom>
          <a:solidFill>
            <a:schemeClr val="bg1"/>
          </a:solidFill>
          <a:ln w="9525">
            <a:noFill/>
            <a:miter lim="800000"/>
            <a:headEnd/>
            <a:tailEnd/>
          </a:ln>
        </p:spPr>
        <p:txBody>
          <a:bodyPr anchor="ctr"/>
          <a:lstStyle/>
          <a:p>
            <a:pPr algn="l" rtl="0">
              <a:lnSpc>
                <a:spcPct val="90000"/>
              </a:lnSpc>
            </a:pPr>
            <a:r>
              <a:rPr lang="en-US" sz="1800" b="1">
                <a:latin typeface="Calibri" pitchFamily="34" charset="0"/>
              </a:rPr>
              <a:t>       TSS1500		                   TSS200	                                                5’UTR</a:t>
            </a:r>
          </a:p>
        </p:txBody>
      </p:sp>
      <p:pic>
        <p:nvPicPr>
          <p:cNvPr id="27655" name="Picture 12"/>
          <p:cNvPicPr>
            <a:picLocks noChangeAspect="1"/>
          </p:cNvPicPr>
          <p:nvPr/>
        </p:nvPicPr>
        <p:blipFill>
          <a:blip r:embed="rId5"/>
          <a:srcRect t="14325"/>
          <a:stretch>
            <a:fillRect/>
          </a:stretch>
        </p:blipFill>
        <p:spPr bwMode="auto">
          <a:xfrm>
            <a:off x="9070975" y="147638"/>
            <a:ext cx="2892425" cy="555625"/>
          </a:xfrm>
          <a:prstGeom prst="rect">
            <a:avLst/>
          </a:prstGeom>
          <a:noFill/>
          <a:ln w="9525">
            <a:solidFill>
              <a:srgbClr val="01D15F"/>
            </a:solidFill>
            <a:miter lim="800000"/>
            <a:headEnd/>
            <a:tailEnd/>
          </a:ln>
        </p:spPr>
      </p:pic>
      <p:sp>
        <p:nvSpPr>
          <p:cNvPr id="19" name="Title 1"/>
          <p:cNvSpPr txBox="1">
            <a:spLocks/>
          </p:cNvSpPr>
          <p:nvPr/>
        </p:nvSpPr>
        <p:spPr bwMode="auto">
          <a:xfrm>
            <a:off x="10267950" y="1085850"/>
            <a:ext cx="1553935" cy="646113"/>
          </a:xfrm>
          <a:prstGeom prst="rect">
            <a:avLst/>
          </a:prstGeom>
          <a:ln/>
          <a:extLst/>
        </p:spPr>
        <p:style>
          <a:lnRef idx="3">
            <a:schemeClr val="lt1"/>
          </a:lnRef>
          <a:fillRef idx="1">
            <a:schemeClr val="accent1"/>
          </a:fillRef>
          <a:effectRef idx="1">
            <a:schemeClr val="accent1"/>
          </a:effectRef>
          <a:fontRef idx="minor">
            <a:schemeClr val="lt1"/>
          </a:fontRef>
        </p:style>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eaLnBrk="1" hangingPunct="1">
              <a:defRPr/>
            </a:pPr>
            <a:r>
              <a:rPr lang="en-US" sz="2000" b="1" dirty="0" smtClean="0"/>
              <a:t>All genes (no filtering)</a:t>
            </a:r>
          </a:p>
        </p:txBody>
      </p:sp>
      <p:pic>
        <p:nvPicPr>
          <p:cNvPr id="27657" name="Picture 12"/>
          <p:cNvPicPr>
            <a:picLocks noChangeAspect="1"/>
          </p:cNvPicPr>
          <p:nvPr/>
        </p:nvPicPr>
        <p:blipFill>
          <a:blip r:embed="rId6"/>
          <a:srcRect t="4494" r="5157"/>
          <a:stretch>
            <a:fillRect/>
          </a:stretch>
        </p:blipFill>
        <p:spPr bwMode="auto">
          <a:xfrm>
            <a:off x="546100" y="3833813"/>
            <a:ext cx="3035300" cy="3055937"/>
          </a:xfrm>
          <a:prstGeom prst="rect">
            <a:avLst/>
          </a:prstGeom>
          <a:noFill/>
          <a:ln w="9525">
            <a:noFill/>
            <a:miter lim="800000"/>
            <a:headEnd/>
            <a:tailEnd/>
          </a:ln>
        </p:spPr>
      </p:pic>
      <p:pic>
        <p:nvPicPr>
          <p:cNvPr id="27658" name="Picture 13"/>
          <p:cNvPicPr>
            <a:picLocks noChangeAspect="1"/>
          </p:cNvPicPr>
          <p:nvPr/>
        </p:nvPicPr>
        <p:blipFill>
          <a:blip r:embed="rId7"/>
          <a:srcRect t="3484"/>
          <a:stretch>
            <a:fillRect/>
          </a:stretch>
        </p:blipFill>
        <p:spPr bwMode="auto">
          <a:xfrm>
            <a:off x="3890963" y="3802063"/>
            <a:ext cx="3200400" cy="3087687"/>
          </a:xfrm>
          <a:prstGeom prst="rect">
            <a:avLst/>
          </a:prstGeom>
          <a:noFill/>
          <a:ln w="9525">
            <a:noFill/>
            <a:miter lim="800000"/>
            <a:headEnd/>
            <a:tailEnd/>
          </a:ln>
        </p:spPr>
      </p:pic>
      <p:pic>
        <p:nvPicPr>
          <p:cNvPr id="27659" name="Picture 14"/>
          <p:cNvPicPr>
            <a:picLocks noChangeAspect="1"/>
          </p:cNvPicPr>
          <p:nvPr/>
        </p:nvPicPr>
        <p:blipFill>
          <a:blip r:embed="rId8"/>
          <a:srcRect t="4756"/>
          <a:stretch>
            <a:fillRect/>
          </a:stretch>
        </p:blipFill>
        <p:spPr bwMode="auto">
          <a:xfrm>
            <a:off x="7216775" y="3841750"/>
            <a:ext cx="3200400" cy="3048000"/>
          </a:xfrm>
          <a:prstGeom prst="rect">
            <a:avLst/>
          </a:prstGeom>
          <a:noFill/>
          <a:ln w="9525">
            <a:noFill/>
            <a:miter lim="800000"/>
            <a:headEnd/>
            <a:tailEnd/>
          </a:ln>
        </p:spPr>
      </p:pic>
      <p:sp>
        <p:nvSpPr>
          <p:cNvPr id="27660" name="Title 1"/>
          <p:cNvSpPr>
            <a:spLocks/>
          </p:cNvSpPr>
          <p:nvPr/>
        </p:nvSpPr>
        <p:spPr bwMode="auto">
          <a:xfrm>
            <a:off x="1360488" y="3789363"/>
            <a:ext cx="8488362" cy="277812"/>
          </a:xfrm>
          <a:prstGeom prst="rect">
            <a:avLst/>
          </a:prstGeom>
          <a:solidFill>
            <a:schemeClr val="bg1"/>
          </a:solidFill>
          <a:ln w="9525">
            <a:noFill/>
            <a:miter lim="800000"/>
            <a:headEnd/>
            <a:tailEnd/>
          </a:ln>
        </p:spPr>
        <p:txBody>
          <a:bodyPr anchor="ctr"/>
          <a:lstStyle/>
          <a:p>
            <a:pPr algn="l" rtl="0">
              <a:lnSpc>
                <a:spcPct val="90000"/>
              </a:lnSpc>
            </a:pPr>
            <a:r>
              <a:rPr lang="en-US" sz="1800" b="1">
                <a:latin typeface="Calibri" pitchFamily="34" charset="0"/>
              </a:rPr>
              <a:t>       1</a:t>
            </a:r>
            <a:r>
              <a:rPr lang="en-US" sz="1800" b="1" baseline="30000">
                <a:latin typeface="Calibri" pitchFamily="34" charset="0"/>
              </a:rPr>
              <a:t>st</a:t>
            </a:r>
            <a:r>
              <a:rPr lang="en-US" sz="1800" b="1">
                <a:latin typeface="Calibri" pitchFamily="34" charset="0"/>
              </a:rPr>
              <a:t> Exon		               Gene Body	                   	             3’UTR</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697" name="Picture 7"/>
          <p:cNvPicPr>
            <a:picLocks noChangeAspect="1"/>
          </p:cNvPicPr>
          <p:nvPr/>
        </p:nvPicPr>
        <p:blipFill>
          <a:blip r:embed="rId2"/>
          <a:srcRect/>
          <a:stretch>
            <a:fillRect/>
          </a:stretch>
        </p:blipFill>
        <p:spPr bwMode="auto">
          <a:xfrm>
            <a:off x="4238625" y="576263"/>
            <a:ext cx="3200400" cy="3200400"/>
          </a:xfrm>
          <a:prstGeom prst="rect">
            <a:avLst/>
          </a:prstGeom>
          <a:noFill/>
          <a:ln w="9525">
            <a:noFill/>
            <a:miter lim="800000"/>
            <a:headEnd/>
            <a:tailEnd/>
          </a:ln>
        </p:spPr>
      </p:pic>
      <p:pic>
        <p:nvPicPr>
          <p:cNvPr id="29698" name="Picture 8"/>
          <p:cNvPicPr>
            <a:picLocks noChangeAspect="1"/>
          </p:cNvPicPr>
          <p:nvPr/>
        </p:nvPicPr>
        <p:blipFill>
          <a:blip r:embed="rId3"/>
          <a:srcRect/>
          <a:stretch>
            <a:fillRect/>
          </a:stretch>
        </p:blipFill>
        <p:spPr bwMode="auto">
          <a:xfrm>
            <a:off x="714375" y="576263"/>
            <a:ext cx="3200400" cy="3200400"/>
          </a:xfrm>
          <a:prstGeom prst="rect">
            <a:avLst/>
          </a:prstGeom>
          <a:noFill/>
          <a:ln w="9525">
            <a:noFill/>
            <a:miter lim="800000"/>
            <a:headEnd/>
            <a:tailEnd/>
          </a:ln>
        </p:spPr>
      </p:pic>
      <p:pic>
        <p:nvPicPr>
          <p:cNvPr id="29699" name="Picture 1"/>
          <p:cNvPicPr>
            <a:picLocks noChangeAspect="1"/>
          </p:cNvPicPr>
          <p:nvPr/>
        </p:nvPicPr>
        <p:blipFill>
          <a:blip r:embed="rId4"/>
          <a:srcRect/>
          <a:stretch>
            <a:fillRect/>
          </a:stretch>
        </p:blipFill>
        <p:spPr bwMode="auto">
          <a:xfrm>
            <a:off x="7962900" y="576263"/>
            <a:ext cx="3200400" cy="3200400"/>
          </a:xfrm>
          <a:prstGeom prst="rect">
            <a:avLst/>
          </a:prstGeom>
          <a:noFill/>
          <a:ln w="9525">
            <a:noFill/>
            <a:miter lim="800000"/>
            <a:headEnd/>
            <a:tailEnd/>
          </a:ln>
        </p:spPr>
      </p:pic>
      <p:sp>
        <p:nvSpPr>
          <p:cNvPr id="29700" name="Title 1"/>
          <p:cNvSpPr>
            <a:spLocks noGrp="1"/>
          </p:cNvSpPr>
          <p:nvPr>
            <p:ph type="title"/>
          </p:nvPr>
        </p:nvSpPr>
        <p:spPr>
          <a:xfrm>
            <a:off x="0" y="-261938"/>
            <a:ext cx="10515600" cy="1325563"/>
          </a:xfrm>
        </p:spPr>
        <p:txBody>
          <a:bodyPr/>
          <a:lstStyle/>
          <a:p>
            <a:pPr eaLnBrk="1" hangingPunct="1"/>
            <a:r>
              <a:rPr lang="en-US" sz="3600" b="1" smtClean="0"/>
              <a:t>Differential Methylation: Gene Regions</a:t>
            </a:r>
          </a:p>
        </p:txBody>
      </p:sp>
      <p:sp>
        <p:nvSpPr>
          <p:cNvPr id="29701" name="Slide Number Placeholder 3"/>
          <p:cNvSpPr>
            <a:spLocks noGrp="1"/>
          </p:cNvSpPr>
          <p:nvPr>
            <p:ph type="sldNum" sz="quarter" idx="12"/>
          </p:nvPr>
        </p:nvSpPr>
        <p:spPr bwMode="auto">
          <a:xfrm>
            <a:off x="9388475" y="6503988"/>
            <a:ext cx="2743200" cy="365125"/>
          </a:xfrm>
          <a:noFill/>
          <a:ln>
            <a:miter lim="800000"/>
            <a:headEnd/>
            <a:tailEnd/>
          </a:ln>
        </p:spPr>
        <p:txBody>
          <a:bodyPr/>
          <a:lstStyle/>
          <a:p>
            <a:fld id="{305E285F-4138-41E5-A91B-3F3285A03992}" type="slidenum">
              <a:rPr lang="en-US" smtClean="0">
                <a:cs typeface="Arial" charset="0"/>
              </a:rPr>
              <a:pPr/>
              <a:t>15</a:t>
            </a:fld>
            <a:endParaRPr lang="en-US" smtClean="0">
              <a:cs typeface="Arial" charset="0"/>
            </a:endParaRPr>
          </a:p>
        </p:txBody>
      </p:sp>
      <p:sp>
        <p:nvSpPr>
          <p:cNvPr id="29702" name="Title 1"/>
          <p:cNvSpPr>
            <a:spLocks/>
          </p:cNvSpPr>
          <p:nvPr/>
        </p:nvSpPr>
        <p:spPr bwMode="auto">
          <a:xfrm>
            <a:off x="1484313" y="665163"/>
            <a:ext cx="10201275" cy="301625"/>
          </a:xfrm>
          <a:prstGeom prst="rect">
            <a:avLst/>
          </a:prstGeom>
          <a:solidFill>
            <a:schemeClr val="bg1"/>
          </a:solidFill>
          <a:ln w="9525">
            <a:noFill/>
            <a:miter lim="800000"/>
            <a:headEnd/>
            <a:tailEnd/>
          </a:ln>
        </p:spPr>
        <p:txBody>
          <a:bodyPr anchor="ctr"/>
          <a:lstStyle/>
          <a:p>
            <a:pPr algn="l" rtl="0">
              <a:lnSpc>
                <a:spcPct val="90000"/>
              </a:lnSpc>
            </a:pPr>
            <a:r>
              <a:rPr lang="en-US" sz="1800" b="1">
                <a:latin typeface="Calibri" pitchFamily="34" charset="0"/>
              </a:rPr>
              <a:t>         TSS1500			       TSS200			         5’UTR</a:t>
            </a:r>
          </a:p>
        </p:txBody>
      </p:sp>
      <p:sp>
        <p:nvSpPr>
          <p:cNvPr id="19" name="Title 1"/>
          <p:cNvSpPr txBox="1">
            <a:spLocks/>
          </p:cNvSpPr>
          <p:nvPr/>
        </p:nvSpPr>
        <p:spPr bwMode="auto">
          <a:xfrm>
            <a:off x="10105053" y="306388"/>
            <a:ext cx="1904384" cy="371475"/>
          </a:xfrm>
          <a:prstGeom prst="rect">
            <a:avLst/>
          </a:prstGeom>
          <a:ln/>
          <a:extLst/>
        </p:spPr>
        <p:style>
          <a:lnRef idx="3">
            <a:schemeClr val="lt1"/>
          </a:lnRef>
          <a:fillRef idx="1">
            <a:schemeClr val="accent1"/>
          </a:fillRef>
          <a:effectRef idx="1">
            <a:schemeClr val="accent1"/>
          </a:effectRef>
          <a:fontRef idx="minor">
            <a:schemeClr val="lt1"/>
          </a:fontRef>
        </p:style>
        <p:txBody>
          <a:bodyPr anchor="ctr"/>
          <a:lstStyle/>
          <a:p>
            <a:pPr algn="l" rtl="0">
              <a:lnSpc>
                <a:spcPct val="90000"/>
              </a:lnSpc>
            </a:pPr>
            <a:r>
              <a:rPr lang="en-US" sz="2000" b="1" dirty="0" smtClean="0">
                <a:solidFill>
                  <a:schemeClr val="tx1"/>
                </a:solidFill>
                <a:latin typeface="Calibri Light"/>
                <a:cs typeface="Arial" charset="0"/>
              </a:rPr>
              <a:t>Adjusted </a:t>
            </a:r>
            <a:r>
              <a:rPr lang="en-US" sz="2000" b="1" dirty="0">
                <a:solidFill>
                  <a:schemeClr val="tx1"/>
                </a:solidFill>
                <a:latin typeface="Calibri Light"/>
                <a:cs typeface="Arial" charset="0"/>
              </a:rPr>
              <a:t>P&lt; 0.05</a:t>
            </a:r>
          </a:p>
        </p:txBody>
      </p:sp>
      <p:pic>
        <p:nvPicPr>
          <p:cNvPr id="29704" name="Picture 11"/>
          <p:cNvPicPr>
            <a:picLocks noChangeAspect="1"/>
          </p:cNvPicPr>
          <p:nvPr/>
        </p:nvPicPr>
        <p:blipFill>
          <a:blip r:embed="rId5"/>
          <a:srcRect/>
          <a:stretch>
            <a:fillRect/>
          </a:stretch>
        </p:blipFill>
        <p:spPr bwMode="auto">
          <a:xfrm>
            <a:off x="673100" y="3681413"/>
            <a:ext cx="3200400" cy="3200400"/>
          </a:xfrm>
          <a:prstGeom prst="rect">
            <a:avLst/>
          </a:prstGeom>
          <a:noFill/>
          <a:ln w="9525">
            <a:noFill/>
            <a:miter lim="800000"/>
            <a:headEnd/>
            <a:tailEnd/>
          </a:ln>
        </p:spPr>
      </p:pic>
      <p:pic>
        <p:nvPicPr>
          <p:cNvPr id="29705" name="Picture 12"/>
          <p:cNvPicPr>
            <a:picLocks noChangeAspect="1"/>
          </p:cNvPicPr>
          <p:nvPr/>
        </p:nvPicPr>
        <p:blipFill>
          <a:blip r:embed="rId6"/>
          <a:srcRect/>
          <a:stretch>
            <a:fillRect/>
          </a:stretch>
        </p:blipFill>
        <p:spPr bwMode="auto">
          <a:xfrm>
            <a:off x="4197350" y="3681413"/>
            <a:ext cx="3200400" cy="3200400"/>
          </a:xfrm>
          <a:prstGeom prst="rect">
            <a:avLst/>
          </a:prstGeom>
          <a:noFill/>
          <a:ln w="9525">
            <a:noFill/>
            <a:miter lim="800000"/>
            <a:headEnd/>
            <a:tailEnd/>
          </a:ln>
        </p:spPr>
      </p:pic>
      <p:pic>
        <p:nvPicPr>
          <p:cNvPr id="29706" name="Picture 13"/>
          <p:cNvPicPr>
            <a:picLocks noChangeAspect="1"/>
          </p:cNvPicPr>
          <p:nvPr/>
        </p:nvPicPr>
        <p:blipFill>
          <a:blip r:embed="rId7"/>
          <a:srcRect/>
          <a:stretch>
            <a:fillRect/>
          </a:stretch>
        </p:blipFill>
        <p:spPr bwMode="auto">
          <a:xfrm>
            <a:off x="7962900" y="3681413"/>
            <a:ext cx="3200400" cy="3200400"/>
          </a:xfrm>
          <a:prstGeom prst="rect">
            <a:avLst/>
          </a:prstGeom>
          <a:noFill/>
          <a:ln w="9525">
            <a:noFill/>
            <a:miter lim="800000"/>
            <a:headEnd/>
            <a:tailEnd/>
          </a:ln>
        </p:spPr>
      </p:pic>
      <p:sp>
        <p:nvSpPr>
          <p:cNvPr id="29707" name="Title 1"/>
          <p:cNvSpPr>
            <a:spLocks/>
          </p:cNvSpPr>
          <p:nvPr/>
        </p:nvSpPr>
        <p:spPr bwMode="auto">
          <a:xfrm>
            <a:off x="1404938" y="3781425"/>
            <a:ext cx="9583737" cy="284163"/>
          </a:xfrm>
          <a:prstGeom prst="rect">
            <a:avLst/>
          </a:prstGeom>
          <a:solidFill>
            <a:schemeClr val="bg1"/>
          </a:solidFill>
          <a:ln w="9525">
            <a:noFill/>
            <a:miter lim="800000"/>
            <a:headEnd/>
            <a:tailEnd/>
          </a:ln>
        </p:spPr>
        <p:txBody>
          <a:bodyPr anchor="ctr"/>
          <a:lstStyle/>
          <a:p>
            <a:pPr algn="l" rtl="0">
              <a:lnSpc>
                <a:spcPct val="90000"/>
              </a:lnSpc>
            </a:pPr>
            <a:r>
              <a:rPr lang="en-US" sz="1800" b="1">
                <a:latin typeface="Calibri" pitchFamily="34" charset="0"/>
              </a:rPr>
              <a:t>       1</a:t>
            </a:r>
            <a:r>
              <a:rPr lang="en-US" sz="1800" b="1" baseline="30000">
                <a:latin typeface="Calibri" pitchFamily="34" charset="0"/>
              </a:rPr>
              <a:t>st</a:t>
            </a:r>
            <a:r>
              <a:rPr lang="en-US" sz="1800" b="1">
                <a:latin typeface="Calibri" pitchFamily="34" charset="0"/>
              </a:rPr>
              <a:t> Exon			    Gene Body		                           3’UTR</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1"/>
          <p:cNvPicPr>
            <a:picLocks noChangeAspect="1"/>
          </p:cNvPicPr>
          <p:nvPr/>
        </p:nvPicPr>
        <p:blipFill>
          <a:blip r:embed="rId2"/>
          <a:srcRect l="4282" r="5093"/>
          <a:stretch>
            <a:fillRect/>
          </a:stretch>
        </p:blipFill>
        <p:spPr bwMode="auto">
          <a:xfrm>
            <a:off x="7312025" y="2711450"/>
            <a:ext cx="2362200" cy="2606675"/>
          </a:xfrm>
          <a:prstGeom prst="rect">
            <a:avLst/>
          </a:prstGeom>
          <a:noFill/>
          <a:ln w="9525">
            <a:noFill/>
            <a:miter lim="800000"/>
            <a:headEnd/>
            <a:tailEnd/>
          </a:ln>
        </p:spPr>
      </p:pic>
      <p:pic>
        <p:nvPicPr>
          <p:cNvPr id="28674" name="Picture 7"/>
          <p:cNvPicPr>
            <a:picLocks noChangeAspect="1"/>
          </p:cNvPicPr>
          <p:nvPr/>
        </p:nvPicPr>
        <p:blipFill>
          <a:blip r:embed="rId3"/>
          <a:srcRect l="3775" r="5252"/>
          <a:stretch>
            <a:fillRect/>
          </a:stretch>
        </p:blipFill>
        <p:spPr bwMode="auto">
          <a:xfrm>
            <a:off x="4889500" y="2711450"/>
            <a:ext cx="2370138" cy="2606675"/>
          </a:xfrm>
          <a:prstGeom prst="rect">
            <a:avLst/>
          </a:prstGeom>
          <a:noFill/>
          <a:ln w="9525">
            <a:noFill/>
            <a:miter lim="800000"/>
            <a:headEnd/>
            <a:tailEnd/>
          </a:ln>
        </p:spPr>
      </p:pic>
      <p:pic>
        <p:nvPicPr>
          <p:cNvPr id="28675" name="Picture 9"/>
          <p:cNvPicPr>
            <a:picLocks noChangeAspect="1"/>
          </p:cNvPicPr>
          <p:nvPr/>
        </p:nvPicPr>
        <p:blipFill>
          <a:blip r:embed="rId4"/>
          <a:srcRect l="4353" r="4674"/>
          <a:stretch>
            <a:fillRect/>
          </a:stretch>
        </p:blipFill>
        <p:spPr bwMode="auto">
          <a:xfrm>
            <a:off x="2524125" y="2711450"/>
            <a:ext cx="2371725" cy="2606675"/>
          </a:xfrm>
          <a:prstGeom prst="rect">
            <a:avLst/>
          </a:prstGeom>
          <a:noFill/>
          <a:ln w="9525">
            <a:noFill/>
            <a:miter lim="800000"/>
            <a:headEnd/>
            <a:tailEnd/>
          </a:ln>
        </p:spPr>
      </p:pic>
      <p:sp>
        <p:nvSpPr>
          <p:cNvPr id="28676" name="Title 1"/>
          <p:cNvSpPr>
            <a:spLocks noGrp="1"/>
          </p:cNvSpPr>
          <p:nvPr>
            <p:ph type="title"/>
          </p:nvPr>
        </p:nvSpPr>
        <p:spPr>
          <a:xfrm>
            <a:off x="0" y="-261938"/>
            <a:ext cx="11906250" cy="1325563"/>
          </a:xfrm>
        </p:spPr>
        <p:txBody>
          <a:bodyPr/>
          <a:lstStyle/>
          <a:p>
            <a:pPr eaLnBrk="1" hangingPunct="1"/>
            <a:r>
              <a:rPr lang="en-US" sz="3400" b="1" smtClean="0"/>
              <a:t>Differential Methylation: CpG Islands &amp; flanking Regions</a:t>
            </a:r>
          </a:p>
        </p:txBody>
      </p:sp>
      <p:sp>
        <p:nvSpPr>
          <p:cNvPr id="28677" name="Slide Number Placeholder 3"/>
          <p:cNvSpPr>
            <a:spLocks noGrp="1"/>
          </p:cNvSpPr>
          <p:nvPr>
            <p:ph type="sldNum" sz="quarter" idx="12"/>
          </p:nvPr>
        </p:nvSpPr>
        <p:spPr bwMode="auto">
          <a:xfrm>
            <a:off x="9334500" y="6503988"/>
            <a:ext cx="2743200" cy="365125"/>
          </a:xfrm>
          <a:noFill/>
          <a:ln>
            <a:miter lim="800000"/>
            <a:headEnd/>
            <a:tailEnd/>
          </a:ln>
        </p:spPr>
        <p:txBody>
          <a:bodyPr/>
          <a:lstStyle/>
          <a:p>
            <a:fld id="{036A4D05-C58E-4496-9A92-53E48AAA47A3}" type="slidenum">
              <a:rPr lang="en-US" smtClean="0">
                <a:cs typeface="Arial" charset="0"/>
              </a:rPr>
              <a:pPr/>
              <a:t>16</a:t>
            </a:fld>
            <a:endParaRPr lang="en-US" smtClean="0">
              <a:cs typeface="Arial" charset="0"/>
            </a:endParaRPr>
          </a:p>
        </p:txBody>
      </p:sp>
      <p:pic>
        <p:nvPicPr>
          <p:cNvPr id="16" name="Picture 15"/>
          <p:cNvPicPr>
            <a:picLocks noChangeAspect="1"/>
          </p:cNvPicPr>
          <p:nvPr/>
        </p:nvPicPr>
        <p:blipFill>
          <a:blip r:embed="rId5"/>
          <a:stretch>
            <a:fillRect/>
          </a:stretch>
        </p:blipFill>
        <p:spPr>
          <a:xfrm>
            <a:off x="8772525" y="922338"/>
            <a:ext cx="3194050" cy="571500"/>
          </a:xfrm>
          <a:prstGeom prst="rect">
            <a:avLst/>
          </a:prstGeom>
          <a:ln>
            <a:solidFill>
              <a:schemeClr val="accent6"/>
            </a:solidFill>
          </a:ln>
        </p:spPr>
      </p:pic>
      <p:sp>
        <p:nvSpPr>
          <p:cNvPr id="19" name="Title 1"/>
          <p:cNvSpPr txBox="1">
            <a:spLocks/>
          </p:cNvSpPr>
          <p:nvPr/>
        </p:nvSpPr>
        <p:spPr bwMode="auto">
          <a:xfrm>
            <a:off x="8935973" y="1593850"/>
            <a:ext cx="3027427" cy="373062"/>
          </a:xfrm>
          <a:prstGeom prst="rect">
            <a:avLst/>
          </a:prstGeom>
          <a:ln/>
          <a:extLst/>
        </p:spPr>
        <p:style>
          <a:lnRef idx="3">
            <a:schemeClr val="lt1"/>
          </a:lnRef>
          <a:fillRef idx="1">
            <a:schemeClr val="accent1"/>
          </a:fillRef>
          <a:effectRef idx="1">
            <a:schemeClr val="accent1"/>
          </a:effectRef>
          <a:fontRef idx="minor">
            <a:schemeClr val="lt1"/>
          </a:fontRef>
        </p:style>
        <p:txBody>
          <a:bodyPr anchor="ctr"/>
          <a:lst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a:defRPr>
            </a:lvl2pPr>
            <a:lvl3pPr algn="l" rtl="0" eaLnBrk="0" fontAlgn="base" hangingPunct="0">
              <a:lnSpc>
                <a:spcPct val="90000"/>
              </a:lnSpc>
              <a:spcBef>
                <a:spcPct val="0"/>
              </a:spcBef>
              <a:spcAft>
                <a:spcPct val="0"/>
              </a:spcAft>
              <a:defRPr sz="4400">
                <a:solidFill>
                  <a:schemeClr val="tx1"/>
                </a:solidFill>
                <a:latin typeface="Calibri Light"/>
              </a:defRPr>
            </a:lvl3pPr>
            <a:lvl4pPr algn="l" rtl="0" eaLnBrk="0" fontAlgn="base" hangingPunct="0">
              <a:lnSpc>
                <a:spcPct val="90000"/>
              </a:lnSpc>
              <a:spcBef>
                <a:spcPct val="0"/>
              </a:spcBef>
              <a:spcAft>
                <a:spcPct val="0"/>
              </a:spcAft>
              <a:defRPr sz="4400">
                <a:solidFill>
                  <a:schemeClr val="tx1"/>
                </a:solidFill>
                <a:latin typeface="Calibri Light"/>
              </a:defRPr>
            </a:lvl4pPr>
            <a:lvl5pPr algn="l" rtl="0" eaLnBrk="0" fontAlgn="base" hangingPunct="0">
              <a:lnSpc>
                <a:spcPct val="90000"/>
              </a:lnSpc>
              <a:spcBef>
                <a:spcPct val="0"/>
              </a:spcBef>
              <a:spcAft>
                <a:spcPct val="0"/>
              </a:spcAft>
              <a:defRPr sz="4400">
                <a:solidFill>
                  <a:schemeClr val="tx1"/>
                </a:solidFill>
                <a:latin typeface="Calibri Light"/>
              </a:defRPr>
            </a:lvl5pPr>
            <a:lvl6pPr marL="457200" algn="l" rtl="0" fontAlgn="base">
              <a:lnSpc>
                <a:spcPct val="90000"/>
              </a:lnSpc>
              <a:spcBef>
                <a:spcPct val="0"/>
              </a:spcBef>
              <a:spcAft>
                <a:spcPct val="0"/>
              </a:spcAft>
              <a:defRPr sz="4400">
                <a:solidFill>
                  <a:schemeClr val="tx1"/>
                </a:solidFill>
                <a:latin typeface="Calibri Light"/>
              </a:defRPr>
            </a:lvl6pPr>
            <a:lvl7pPr marL="914400" algn="l" rtl="0" fontAlgn="base">
              <a:lnSpc>
                <a:spcPct val="90000"/>
              </a:lnSpc>
              <a:spcBef>
                <a:spcPct val="0"/>
              </a:spcBef>
              <a:spcAft>
                <a:spcPct val="0"/>
              </a:spcAft>
              <a:defRPr sz="4400">
                <a:solidFill>
                  <a:schemeClr val="tx1"/>
                </a:solidFill>
                <a:latin typeface="Calibri Light"/>
              </a:defRPr>
            </a:lvl7pPr>
            <a:lvl8pPr marL="1371600" algn="l" rtl="0" fontAlgn="base">
              <a:lnSpc>
                <a:spcPct val="90000"/>
              </a:lnSpc>
              <a:spcBef>
                <a:spcPct val="0"/>
              </a:spcBef>
              <a:spcAft>
                <a:spcPct val="0"/>
              </a:spcAft>
              <a:defRPr sz="4400">
                <a:solidFill>
                  <a:schemeClr val="tx1"/>
                </a:solidFill>
                <a:latin typeface="Calibri Light"/>
              </a:defRPr>
            </a:lvl8pPr>
            <a:lvl9pPr marL="1828800" algn="l" rtl="0" fontAlgn="base">
              <a:lnSpc>
                <a:spcPct val="90000"/>
              </a:lnSpc>
              <a:spcBef>
                <a:spcPct val="0"/>
              </a:spcBef>
              <a:spcAft>
                <a:spcPct val="0"/>
              </a:spcAft>
              <a:defRPr sz="4400">
                <a:solidFill>
                  <a:schemeClr val="tx1"/>
                </a:solidFill>
                <a:latin typeface="Calibri Light"/>
              </a:defRPr>
            </a:lvl9pPr>
          </a:lstStyle>
          <a:p>
            <a:pPr eaLnBrk="1" hangingPunct="1">
              <a:defRPr/>
            </a:pPr>
            <a:r>
              <a:rPr lang="en-US" sz="2400" b="1" dirty="0" smtClean="0"/>
              <a:t>Adjusted P&lt; 0.05</a:t>
            </a:r>
          </a:p>
        </p:txBody>
      </p:sp>
      <p:pic>
        <p:nvPicPr>
          <p:cNvPr id="28680" name="Picture 8"/>
          <p:cNvPicPr>
            <a:picLocks noChangeAspect="1"/>
          </p:cNvPicPr>
          <p:nvPr/>
        </p:nvPicPr>
        <p:blipFill>
          <a:blip r:embed="rId6"/>
          <a:srcRect r="4433"/>
          <a:stretch>
            <a:fillRect/>
          </a:stretch>
        </p:blipFill>
        <p:spPr bwMode="auto">
          <a:xfrm>
            <a:off x="50800" y="2711450"/>
            <a:ext cx="2490788" cy="2606675"/>
          </a:xfrm>
          <a:prstGeom prst="rect">
            <a:avLst/>
          </a:prstGeom>
          <a:noFill/>
          <a:ln w="9525">
            <a:noFill/>
            <a:miter lim="800000"/>
            <a:headEnd/>
            <a:tailEnd/>
          </a:ln>
        </p:spPr>
      </p:pic>
      <p:pic>
        <p:nvPicPr>
          <p:cNvPr id="28681" name="Picture 10"/>
          <p:cNvPicPr>
            <a:picLocks noChangeAspect="1"/>
          </p:cNvPicPr>
          <p:nvPr/>
        </p:nvPicPr>
        <p:blipFill>
          <a:blip r:embed="rId7"/>
          <a:srcRect l="4558"/>
          <a:stretch>
            <a:fillRect/>
          </a:stretch>
        </p:blipFill>
        <p:spPr bwMode="auto">
          <a:xfrm>
            <a:off x="9726613" y="2711450"/>
            <a:ext cx="2487612" cy="2606675"/>
          </a:xfrm>
          <a:prstGeom prst="rect">
            <a:avLst/>
          </a:prstGeom>
          <a:noFill/>
          <a:ln w="9525">
            <a:noFill/>
            <a:miter lim="800000"/>
            <a:headEnd/>
            <a:tailEnd/>
          </a:ln>
        </p:spPr>
      </p:pic>
      <p:sp>
        <p:nvSpPr>
          <p:cNvPr id="28682" name="Title 1"/>
          <p:cNvSpPr>
            <a:spLocks/>
          </p:cNvSpPr>
          <p:nvPr/>
        </p:nvSpPr>
        <p:spPr bwMode="auto">
          <a:xfrm>
            <a:off x="346074" y="2497138"/>
            <a:ext cx="11382505" cy="528637"/>
          </a:xfrm>
          <a:prstGeom prst="rect">
            <a:avLst/>
          </a:prstGeom>
          <a:solidFill>
            <a:schemeClr val="bg1"/>
          </a:solidFill>
          <a:ln w="9525">
            <a:noFill/>
            <a:miter lim="800000"/>
            <a:headEnd/>
            <a:tailEnd/>
          </a:ln>
        </p:spPr>
        <p:txBody>
          <a:bodyPr anchor="ctr"/>
          <a:lstStyle/>
          <a:p>
            <a:pPr algn="l" rtl="0">
              <a:lnSpc>
                <a:spcPct val="90000"/>
              </a:lnSpc>
            </a:pPr>
            <a:r>
              <a:rPr lang="en-US" sz="2400" b="1" dirty="0">
                <a:latin typeface="Calibri" pitchFamily="34" charset="0"/>
              </a:rPr>
              <a:t>       N Shelf		N Shore	      </a:t>
            </a:r>
            <a:r>
              <a:rPr lang="en-US" sz="2400" b="1" dirty="0" err="1">
                <a:latin typeface="Calibri" pitchFamily="34" charset="0"/>
              </a:rPr>
              <a:t>CpG</a:t>
            </a:r>
            <a:r>
              <a:rPr lang="en-US" sz="2400" b="1" dirty="0">
                <a:latin typeface="Calibri" pitchFamily="34" charset="0"/>
              </a:rPr>
              <a:t> Island 		  </a:t>
            </a:r>
            <a:r>
              <a:rPr lang="en-US" sz="2400" b="1" dirty="0" smtClean="0">
                <a:latin typeface="Calibri" pitchFamily="34" charset="0"/>
              </a:rPr>
              <a:t> S </a:t>
            </a:r>
            <a:r>
              <a:rPr lang="en-US" sz="2400" b="1" dirty="0">
                <a:latin typeface="Calibri" pitchFamily="34" charset="0"/>
              </a:rPr>
              <a:t>Shore	         S Shelf</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
          <p:cNvSpPr>
            <a:spLocks noGrp="1"/>
          </p:cNvSpPr>
          <p:nvPr>
            <p:ph type="title"/>
          </p:nvPr>
        </p:nvSpPr>
        <p:spPr>
          <a:xfrm>
            <a:off x="838200" y="178513"/>
            <a:ext cx="10515600" cy="1325563"/>
          </a:xfrm>
        </p:spPr>
        <p:txBody>
          <a:bodyPr/>
          <a:lstStyle/>
          <a:p>
            <a:pPr algn="ctr" eaLnBrk="1" hangingPunct="1"/>
            <a:r>
              <a:rPr lang="en-US" b="1" dirty="0" smtClean="0"/>
              <a:t>Interpretations </a:t>
            </a:r>
          </a:p>
        </p:txBody>
      </p:sp>
      <p:sp>
        <p:nvSpPr>
          <p:cNvPr id="31746" name="Rectangle 3"/>
          <p:cNvSpPr>
            <a:spLocks noGrp="1"/>
          </p:cNvSpPr>
          <p:nvPr>
            <p:ph type="body" idx="1"/>
          </p:nvPr>
        </p:nvSpPr>
        <p:spPr>
          <a:xfrm>
            <a:off x="655638" y="1825625"/>
            <a:ext cx="8174037" cy="4351338"/>
          </a:xfrm>
        </p:spPr>
        <p:txBody>
          <a:bodyPr/>
          <a:lstStyle/>
          <a:p>
            <a:pPr eaLnBrk="1" hangingPunct="1"/>
            <a:r>
              <a:rPr lang="en-US" dirty="0" smtClean="0"/>
              <a:t>Different methylation patterns in different gene regions</a:t>
            </a:r>
          </a:p>
          <a:p>
            <a:pPr eaLnBrk="1" hangingPunct="1"/>
            <a:r>
              <a:rPr lang="en-US" dirty="0" smtClean="0"/>
              <a:t>Cancers differ in degree of differential methylation  - which may play more major (or minor) role in specific cancer </a:t>
            </a:r>
          </a:p>
          <a:p>
            <a:pPr eaLnBrk="1" hangingPunct="1"/>
            <a:r>
              <a:rPr lang="en-US" dirty="0" smtClean="0"/>
              <a:t>Variation in # of hypo/hyper-methylated genes – could indicate differences in enzymatic activity </a:t>
            </a:r>
          </a:p>
          <a:p>
            <a:pPr eaLnBrk="1" hangingPunct="1"/>
            <a:endParaRPr lang="en-US" dirty="0" smtClean="0"/>
          </a:p>
          <a:p>
            <a:pPr eaLnBrk="1" hangingPunct="1"/>
            <a:endParaRPr lang="en-US" dirty="0" smtClean="0"/>
          </a:p>
        </p:txBody>
      </p:sp>
      <p:pic>
        <p:nvPicPr>
          <p:cNvPr id="31747" name="Picture 6"/>
          <p:cNvPicPr>
            <a:picLocks noChangeAspect="1"/>
          </p:cNvPicPr>
          <p:nvPr/>
        </p:nvPicPr>
        <p:blipFill>
          <a:blip r:embed="rId2"/>
          <a:srcRect/>
          <a:stretch>
            <a:fillRect/>
          </a:stretch>
        </p:blipFill>
        <p:spPr bwMode="auto">
          <a:xfrm>
            <a:off x="9144000" y="1365250"/>
            <a:ext cx="2819400" cy="2314575"/>
          </a:xfrm>
          <a:prstGeom prst="rect">
            <a:avLst/>
          </a:prstGeom>
          <a:noFill/>
          <a:ln w="9525">
            <a:noFill/>
            <a:miter lim="800000"/>
            <a:headEnd/>
            <a:tailEnd/>
          </a:ln>
        </p:spPr>
      </p:pic>
      <p:pic>
        <p:nvPicPr>
          <p:cNvPr id="31748" name="Picture 7"/>
          <p:cNvPicPr>
            <a:picLocks noChangeAspect="1"/>
          </p:cNvPicPr>
          <p:nvPr/>
        </p:nvPicPr>
        <p:blipFill>
          <a:blip r:embed="rId3"/>
          <a:srcRect/>
          <a:stretch>
            <a:fillRect/>
          </a:stretch>
        </p:blipFill>
        <p:spPr bwMode="auto">
          <a:xfrm>
            <a:off x="9144000" y="3843338"/>
            <a:ext cx="2819400" cy="2314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le 1"/>
          <p:cNvSpPr>
            <a:spLocks noGrp="1"/>
          </p:cNvSpPr>
          <p:nvPr>
            <p:ph type="title"/>
          </p:nvPr>
        </p:nvSpPr>
        <p:spPr/>
        <p:txBody>
          <a:bodyPr/>
          <a:lstStyle/>
          <a:p>
            <a:r>
              <a:rPr lang="en-US" dirty="0" smtClean="0"/>
              <a:t>Next - Proof of principle</a:t>
            </a:r>
          </a:p>
        </p:txBody>
      </p:sp>
      <p:sp>
        <p:nvSpPr>
          <p:cNvPr id="32770" name="Content Placeholder 2"/>
          <p:cNvSpPr>
            <a:spLocks noGrp="1"/>
          </p:cNvSpPr>
          <p:nvPr>
            <p:ph idx="1"/>
          </p:nvPr>
        </p:nvSpPr>
        <p:spPr/>
        <p:txBody>
          <a:bodyPr/>
          <a:lstStyle/>
          <a:p>
            <a:pPr marL="0" indent="0">
              <a:buFont typeface="Arial" charset="0"/>
              <a:buNone/>
            </a:pPr>
            <a:r>
              <a:rPr lang="en-US" smtClean="0"/>
              <a:t>Integrating expression data with methylation data</a:t>
            </a:r>
          </a:p>
          <a:p>
            <a:pPr marL="0" indent="0">
              <a:buFont typeface="Arial" charset="0"/>
              <a:buNone/>
            </a:pPr>
            <a:endParaRPr lang="en-US" smtClean="0"/>
          </a:p>
          <a:p>
            <a:pPr marL="0" indent="0">
              <a:buFont typeface="Arial" charset="0"/>
              <a:buNone/>
            </a:pPr>
            <a:r>
              <a:rPr lang="en-US" smtClean="0"/>
              <a:t>Goal: </a:t>
            </a:r>
          </a:p>
          <a:p>
            <a:pPr marL="0" indent="0">
              <a:buFont typeface="Arial" charset="0"/>
              <a:buNone/>
            </a:pPr>
            <a:r>
              <a:rPr lang="en-US" smtClean="0"/>
              <a:t>recapitulate previous studies showing a negative correlation between promoter methylation and gene expression</a:t>
            </a:r>
          </a:p>
        </p:txBody>
      </p:sp>
      <p:sp>
        <p:nvSpPr>
          <p:cNvPr id="32771" name="Slide Number Placeholder 3"/>
          <p:cNvSpPr>
            <a:spLocks noGrp="1"/>
          </p:cNvSpPr>
          <p:nvPr>
            <p:ph type="sldNum" sz="quarter" idx="12"/>
          </p:nvPr>
        </p:nvSpPr>
        <p:spPr bwMode="auto">
          <a:noFill/>
          <a:ln>
            <a:miter lim="800000"/>
            <a:headEnd/>
            <a:tailEnd/>
          </a:ln>
        </p:spPr>
        <p:txBody>
          <a:bodyPr/>
          <a:lstStyle/>
          <a:p>
            <a:fld id="{F8774E6A-040D-4552-96B8-161CDA2CCC52}" type="slidenum">
              <a:rPr lang="en-US" smtClean="0">
                <a:cs typeface="Arial" charset="0"/>
              </a:rPr>
              <a:pPr/>
              <a:t>18</a:t>
            </a:fld>
            <a:endParaRPr lang="en-US" smtClean="0">
              <a:cs typeface="Arial" charset="0"/>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3" name="Picture 4"/>
          <p:cNvPicPr>
            <a:picLocks noChangeAspect="1"/>
          </p:cNvPicPr>
          <p:nvPr/>
        </p:nvPicPr>
        <p:blipFill>
          <a:blip r:embed="rId2"/>
          <a:srcRect/>
          <a:stretch>
            <a:fillRect/>
          </a:stretch>
        </p:blipFill>
        <p:spPr bwMode="auto">
          <a:xfrm>
            <a:off x="4921250" y="1246188"/>
            <a:ext cx="2743200" cy="2743200"/>
          </a:xfrm>
          <a:prstGeom prst="rect">
            <a:avLst/>
          </a:prstGeom>
          <a:noFill/>
          <a:ln w="9525">
            <a:noFill/>
            <a:miter lim="800000"/>
            <a:headEnd/>
            <a:tailEnd/>
          </a:ln>
        </p:spPr>
      </p:pic>
      <p:pic>
        <p:nvPicPr>
          <p:cNvPr id="33794" name="Picture 6"/>
          <p:cNvPicPr>
            <a:picLocks noChangeAspect="1"/>
          </p:cNvPicPr>
          <p:nvPr/>
        </p:nvPicPr>
        <p:blipFill>
          <a:blip r:embed="rId3"/>
          <a:srcRect/>
          <a:stretch>
            <a:fillRect/>
          </a:stretch>
        </p:blipFill>
        <p:spPr bwMode="auto">
          <a:xfrm>
            <a:off x="1719263" y="4114800"/>
            <a:ext cx="2743200" cy="2743200"/>
          </a:xfrm>
          <a:prstGeom prst="rect">
            <a:avLst/>
          </a:prstGeom>
          <a:noFill/>
          <a:ln w="9525">
            <a:noFill/>
            <a:miter lim="800000"/>
            <a:headEnd/>
            <a:tailEnd/>
          </a:ln>
        </p:spPr>
      </p:pic>
      <p:pic>
        <p:nvPicPr>
          <p:cNvPr id="33795" name="Picture 7"/>
          <p:cNvPicPr>
            <a:picLocks noChangeAspect="1"/>
          </p:cNvPicPr>
          <p:nvPr/>
        </p:nvPicPr>
        <p:blipFill>
          <a:blip r:embed="rId4"/>
          <a:srcRect/>
          <a:stretch>
            <a:fillRect/>
          </a:stretch>
        </p:blipFill>
        <p:spPr bwMode="auto">
          <a:xfrm>
            <a:off x="8135938" y="1246188"/>
            <a:ext cx="2743200" cy="2743200"/>
          </a:xfrm>
          <a:prstGeom prst="rect">
            <a:avLst/>
          </a:prstGeom>
          <a:noFill/>
          <a:ln w="9525">
            <a:noFill/>
            <a:miter lim="800000"/>
            <a:headEnd/>
            <a:tailEnd/>
          </a:ln>
        </p:spPr>
      </p:pic>
      <p:pic>
        <p:nvPicPr>
          <p:cNvPr id="33796" name="Picture 8"/>
          <p:cNvPicPr>
            <a:picLocks noChangeAspect="1"/>
          </p:cNvPicPr>
          <p:nvPr/>
        </p:nvPicPr>
        <p:blipFill>
          <a:blip r:embed="rId5"/>
          <a:srcRect/>
          <a:stretch>
            <a:fillRect/>
          </a:stretch>
        </p:blipFill>
        <p:spPr bwMode="auto">
          <a:xfrm>
            <a:off x="4927600" y="4114800"/>
            <a:ext cx="2743200" cy="2743200"/>
          </a:xfrm>
          <a:prstGeom prst="rect">
            <a:avLst/>
          </a:prstGeom>
          <a:noFill/>
          <a:ln w="9525">
            <a:noFill/>
            <a:miter lim="800000"/>
            <a:headEnd/>
            <a:tailEnd/>
          </a:ln>
        </p:spPr>
      </p:pic>
      <p:pic>
        <p:nvPicPr>
          <p:cNvPr id="33797" name="Picture 9"/>
          <p:cNvPicPr>
            <a:picLocks noChangeAspect="1"/>
          </p:cNvPicPr>
          <p:nvPr/>
        </p:nvPicPr>
        <p:blipFill>
          <a:blip r:embed="rId6"/>
          <a:srcRect/>
          <a:stretch>
            <a:fillRect/>
          </a:stretch>
        </p:blipFill>
        <p:spPr bwMode="auto">
          <a:xfrm>
            <a:off x="1706563" y="1246188"/>
            <a:ext cx="2743200" cy="2743200"/>
          </a:xfrm>
          <a:prstGeom prst="rect">
            <a:avLst/>
          </a:prstGeom>
          <a:noFill/>
          <a:ln w="9525">
            <a:noFill/>
            <a:miter lim="800000"/>
            <a:headEnd/>
            <a:tailEnd/>
          </a:ln>
        </p:spPr>
      </p:pic>
      <p:pic>
        <p:nvPicPr>
          <p:cNvPr id="33798" name="Picture 10"/>
          <p:cNvPicPr>
            <a:picLocks noChangeAspect="1"/>
          </p:cNvPicPr>
          <p:nvPr/>
        </p:nvPicPr>
        <p:blipFill>
          <a:blip r:embed="rId7"/>
          <a:srcRect/>
          <a:stretch>
            <a:fillRect/>
          </a:stretch>
        </p:blipFill>
        <p:spPr bwMode="auto">
          <a:xfrm>
            <a:off x="8135938" y="4114800"/>
            <a:ext cx="2743200" cy="2743200"/>
          </a:xfrm>
          <a:prstGeom prst="rect">
            <a:avLst/>
          </a:prstGeom>
          <a:noFill/>
          <a:ln w="9525">
            <a:noFill/>
            <a:miter lim="800000"/>
            <a:headEnd/>
            <a:tailEnd/>
          </a:ln>
        </p:spPr>
      </p:pic>
      <p:sp>
        <p:nvSpPr>
          <p:cNvPr id="33799" name="Title 1"/>
          <p:cNvSpPr>
            <a:spLocks noGrp="1"/>
          </p:cNvSpPr>
          <p:nvPr>
            <p:ph type="title"/>
          </p:nvPr>
        </p:nvSpPr>
        <p:spPr>
          <a:xfrm>
            <a:off x="66675" y="161925"/>
            <a:ext cx="10448925" cy="1163638"/>
          </a:xfrm>
        </p:spPr>
        <p:txBody>
          <a:bodyPr/>
          <a:lstStyle/>
          <a:p>
            <a:pPr eaLnBrk="1" hangingPunct="1"/>
            <a:r>
              <a:rPr lang="en-US" sz="3600" b="1" dirty="0" smtClean="0"/>
              <a:t>Correlation between Expression Methylation  </a:t>
            </a:r>
            <a:br>
              <a:rPr lang="en-US" sz="3600" b="1" dirty="0" smtClean="0"/>
            </a:br>
            <a:endParaRPr lang="en-US" sz="3600" b="1" dirty="0" smtClean="0"/>
          </a:p>
        </p:txBody>
      </p:sp>
      <p:sp>
        <p:nvSpPr>
          <p:cNvPr id="33800" name="Slide Number Placeholder 3"/>
          <p:cNvSpPr>
            <a:spLocks noGrp="1"/>
          </p:cNvSpPr>
          <p:nvPr>
            <p:ph type="sldNum" sz="quarter" idx="12"/>
          </p:nvPr>
        </p:nvSpPr>
        <p:spPr bwMode="auto">
          <a:xfrm>
            <a:off x="9404350" y="6492875"/>
            <a:ext cx="2743200" cy="365125"/>
          </a:xfrm>
          <a:noFill/>
          <a:ln>
            <a:miter lim="800000"/>
            <a:headEnd/>
            <a:tailEnd/>
          </a:ln>
        </p:spPr>
        <p:txBody>
          <a:bodyPr/>
          <a:lstStyle/>
          <a:p>
            <a:fld id="{45E63DFB-7459-4191-8AD1-53CF3EC60F7A}" type="slidenum">
              <a:rPr lang="en-US" smtClean="0">
                <a:cs typeface="Arial" charset="0"/>
              </a:rPr>
              <a:pPr/>
              <a:t>19</a:t>
            </a:fld>
            <a:endParaRPr lang="en-US" smtClean="0">
              <a:cs typeface="Arial" charset="0"/>
            </a:endParaRPr>
          </a:p>
        </p:txBody>
      </p:sp>
      <p:sp>
        <p:nvSpPr>
          <p:cNvPr id="33801" name="Title 1"/>
          <p:cNvSpPr txBox="1">
            <a:spLocks/>
          </p:cNvSpPr>
          <p:nvPr/>
        </p:nvSpPr>
        <p:spPr bwMode="auto">
          <a:xfrm>
            <a:off x="263525" y="1155700"/>
            <a:ext cx="1443038" cy="3140075"/>
          </a:xfrm>
          <a:prstGeom prst="rect">
            <a:avLst/>
          </a:prstGeom>
          <a:noFill/>
          <a:ln w="9525">
            <a:noFill/>
            <a:miter lim="800000"/>
            <a:headEnd/>
            <a:tailEnd/>
          </a:ln>
        </p:spPr>
        <p:txBody>
          <a:bodyPr anchor="ctr"/>
          <a:lstStyle/>
          <a:p>
            <a:pPr algn="l" rtl="0">
              <a:lnSpc>
                <a:spcPct val="90000"/>
              </a:lnSpc>
            </a:pPr>
            <a:r>
              <a:rPr lang="en-US" sz="2000" b="1">
                <a:latin typeface="Calibri Light"/>
              </a:rPr>
              <a:t>Example:</a:t>
            </a:r>
          </a:p>
          <a:p>
            <a:pPr algn="l" rtl="0">
              <a:lnSpc>
                <a:spcPct val="90000"/>
              </a:lnSpc>
            </a:pPr>
            <a:r>
              <a:rPr lang="en-US" sz="2000" b="1">
                <a:latin typeface="Calibri Light"/>
              </a:rPr>
              <a:t>SKCM</a:t>
            </a:r>
          </a:p>
          <a:p>
            <a:pPr algn="l" rtl="0">
              <a:lnSpc>
                <a:spcPct val="90000"/>
              </a:lnSpc>
            </a:pPr>
            <a:endParaRPr lang="en-US" sz="2000" b="1">
              <a:latin typeface="Calibri Light"/>
            </a:endParaRPr>
          </a:p>
          <a:p>
            <a:pPr algn="l" rtl="0">
              <a:lnSpc>
                <a:spcPct val="90000"/>
              </a:lnSpc>
            </a:pPr>
            <a:endParaRPr lang="en-US" sz="2000" b="1">
              <a:latin typeface="Calibri Light"/>
            </a:endParaRPr>
          </a:p>
          <a:p>
            <a:pPr algn="l" rtl="0">
              <a:lnSpc>
                <a:spcPct val="90000"/>
              </a:lnSpc>
            </a:pPr>
            <a:r>
              <a:rPr lang="en-US" sz="2000" b="1">
                <a:latin typeface="Calibri Light"/>
              </a:rPr>
              <a:t>Genes were filtered using std&gt;3 on expr.</a:t>
            </a:r>
          </a:p>
        </p:txBody>
      </p:sp>
      <p:sp>
        <p:nvSpPr>
          <p:cNvPr id="33802" name="Rectangle 2"/>
          <p:cNvSpPr>
            <a:spLocks noChangeArrowheads="1"/>
          </p:cNvSpPr>
          <p:nvPr/>
        </p:nvSpPr>
        <p:spPr bwMode="auto">
          <a:xfrm>
            <a:off x="2719388" y="3914775"/>
            <a:ext cx="7672387" cy="523875"/>
          </a:xfrm>
          <a:prstGeom prst="rect">
            <a:avLst/>
          </a:prstGeom>
          <a:solidFill>
            <a:schemeClr val="bg1"/>
          </a:solidFill>
          <a:ln w="9525">
            <a:noFill/>
            <a:miter lim="800000"/>
            <a:headEnd/>
            <a:tailEnd/>
          </a:ln>
        </p:spPr>
        <p:txBody>
          <a:bodyPr>
            <a:spAutoFit/>
          </a:bodyPr>
          <a:lstStyle/>
          <a:p>
            <a:pPr algn="l" rtl="0"/>
            <a:r>
              <a:rPr lang="en-US" sz="1400" b="1"/>
              <a:t>1</a:t>
            </a:r>
            <a:r>
              <a:rPr lang="en-US" sz="1400" b="1" baseline="30000"/>
              <a:t>st</a:t>
            </a:r>
            <a:r>
              <a:rPr lang="en-US" sz="1400" b="1"/>
              <a:t> Exon 			     Gene body 		        	   3’UTR</a:t>
            </a:r>
          </a:p>
          <a:p>
            <a:pPr algn="l" rtl="0"/>
            <a:r>
              <a:rPr lang="en-US" sz="1400" b="1"/>
              <a:t>r=-0.35			     r=-0.0046			   r=0.17</a:t>
            </a:r>
            <a:endParaRPr lang="en-US" sz="1400"/>
          </a:p>
        </p:txBody>
      </p:sp>
      <p:pic>
        <p:nvPicPr>
          <p:cNvPr id="33803" name="Picture 13"/>
          <p:cNvPicPr>
            <a:picLocks noChangeAspect="1"/>
          </p:cNvPicPr>
          <p:nvPr/>
        </p:nvPicPr>
        <p:blipFill>
          <a:blip r:embed="rId8"/>
          <a:srcRect t="14325"/>
          <a:stretch>
            <a:fillRect/>
          </a:stretch>
        </p:blipFill>
        <p:spPr bwMode="auto">
          <a:xfrm>
            <a:off x="8595360" y="331788"/>
            <a:ext cx="3490278" cy="669328"/>
          </a:xfrm>
          <a:prstGeom prst="rect">
            <a:avLst/>
          </a:prstGeom>
          <a:noFill/>
          <a:ln w="9525">
            <a:solidFill>
              <a:srgbClr val="01D15F"/>
            </a:solidFill>
            <a:miter lim="800000"/>
            <a:headEnd/>
            <a:tailEnd/>
          </a:ln>
        </p:spPr>
      </p:pic>
      <p:sp>
        <p:nvSpPr>
          <p:cNvPr id="33804" name="Title 1"/>
          <p:cNvSpPr>
            <a:spLocks/>
          </p:cNvSpPr>
          <p:nvPr/>
        </p:nvSpPr>
        <p:spPr bwMode="auto">
          <a:xfrm>
            <a:off x="2719388" y="1230313"/>
            <a:ext cx="7980362" cy="341312"/>
          </a:xfrm>
          <a:prstGeom prst="rect">
            <a:avLst/>
          </a:prstGeom>
          <a:solidFill>
            <a:schemeClr val="bg1"/>
          </a:solidFill>
          <a:ln w="9525">
            <a:noFill/>
            <a:miter lim="800000"/>
            <a:headEnd/>
            <a:tailEnd/>
          </a:ln>
        </p:spPr>
        <p:txBody>
          <a:bodyPr anchor="ctr"/>
          <a:lstStyle/>
          <a:p>
            <a:pPr algn="l" rtl="0">
              <a:lnSpc>
                <a:spcPct val="90000"/>
              </a:lnSpc>
            </a:pPr>
            <a:r>
              <a:rPr lang="en-US" sz="1400" b="1"/>
              <a:t>TSS1500	  	  	        TSS200 		                  5’UTR</a:t>
            </a:r>
          </a:p>
          <a:p>
            <a:pPr algn="l" rtl="0">
              <a:lnSpc>
                <a:spcPct val="90000"/>
              </a:lnSpc>
            </a:pPr>
            <a:r>
              <a:rPr lang="en-US" sz="1400" b="1"/>
              <a:t>r=-0.17			         r=-0.28			r=-0.28</a:t>
            </a: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Title 1"/>
          <p:cNvSpPr>
            <a:spLocks noGrp="1"/>
          </p:cNvSpPr>
          <p:nvPr>
            <p:ph type="title" idx="4294967295"/>
          </p:nvPr>
        </p:nvSpPr>
        <p:spPr>
          <a:xfrm>
            <a:off x="838200" y="301625"/>
            <a:ext cx="10515600" cy="1325563"/>
          </a:xfrm>
        </p:spPr>
        <p:txBody>
          <a:bodyPr/>
          <a:lstStyle/>
          <a:p>
            <a:pPr algn="ctr" eaLnBrk="1" hangingPunct="1"/>
            <a:r>
              <a:rPr lang="en-US" b="1" dirty="0" smtClean="0"/>
              <a:t>Talk Outline	</a:t>
            </a:r>
          </a:p>
        </p:txBody>
      </p:sp>
      <p:sp>
        <p:nvSpPr>
          <p:cNvPr id="5" name="Content Placeholder 2"/>
          <p:cNvSpPr txBox="1">
            <a:spLocks/>
          </p:cNvSpPr>
          <p:nvPr/>
        </p:nvSpPr>
        <p:spPr>
          <a:xfrm>
            <a:off x="1772816" y="1399592"/>
            <a:ext cx="8080311" cy="5215812"/>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Autofit/>
          </a:bodyPr>
          <a:lstStyle/>
          <a:p>
            <a:pPr marL="687388" indent="-460375" algn="l" rtl="0">
              <a:lnSpc>
                <a:spcPct val="70000"/>
              </a:lnSpc>
              <a:spcBef>
                <a:spcPts val="1000"/>
              </a:spcBef>
              <a:buFont typeface="Arial" charset="0"/>
              <a:buNone/>
              <a:defRPr/>
            </a:pPr>
            <a:endParaRPr lang="en-US" sz="2400" b="1" u="sng" dirty="0">
              <a:latin typeface="Calibri" pitchFamily="34" charset="0"/>
            </a:endParaRPr>
          </a:p>
          <a:p>
            <a:pPr marL="687388" indent="-460375" algn="l" rtl="0">
              <a:lnSpc>
                <a:spcPct val="70000"/>
              </a:lnSpc>
              <a:spcBef>
                <a:spcPts val="1000"/>
              </a:spcBef>
              <a:buFont typeface="Arial" charset="0"/>
              <a:buNone/>
              <a:defRPr/>
            </a:pPr>
            <a:r>
              <a:rPr lang="en-US" sz="2400" b="1" u="sng" dirty="0">
                <a:latin typeface="Calibri" pitchFamily="34" charset="0"/>
              </a:rPr>
              <a:t>PART #1</a:t>
            </a:r>
            <a:r>
              <a:rPr lang="en-US" sz="2400" b="1" dirty="0">
                <a:latin typeface="Calibri" pitchFamily="34" charset="0"/>
              </a:rPr>
              <a:t>:</a:t>
            </a:r>
            <a:r>
              <a:rPr lang="en-US" sz="2400" b="1" dirty="0">
                <a:solidFill>
                  <a:srgbClr val="01D15F"/>
                </a:solidFill>
                <a:latin typeface="Calibri" pitchFamily="34" charset="0"/>
              </a:rPr>
              <a:t> DNA Methylation</a:t>
            </a:r>
          </a:p>
          <a:p>
            <a:pPr marL="687388" indent="-460375" algn="l" rtl="0">
              <a:lnSpc>
                <a:spcPct val="70000"/>
              </a:lnSpc>
              <a:spcBef>
                <a:spcPts val="1000"/>
              </a:spcBef>
              <a:buFont typeface="Arial" charset="0"/>
              <a:buNone/>
              <a:defRPr/>
            </a:pPr>
            <a:r>
              <a:rPr lang="en-US" sz="2400" b="1" dirty="0">
                <a:latin typeface="Calibri" pitchFamily="34" charset="0"/>
              </a:rPr>
              <a:t>1. Introduction: </a:t>
            </a:r>
          </a:p>
          <a:p>
            <a:pPr marL="687388" indent="-460375" algn="l" rtl="0">
              <a:lnSpc>
                <a:spcPct val="70000"/>
              </a:lnSpc>
              <a:spcBef>
                <a:spcPts val="1000"/>
              </a:spcBef>
              <a:buFont typeface="Arial" charset="0"/>
              <a:buAutoNum type="alphaLcParenR"/>
              <a:defRPr/>
            </a:pPr>
            <a:r>
              <a:rPr lang="en-US" sz="2400" dirty="0">
                <a:latin typeface="Calibri" pitchFamily="34" charset="0"/>
              </a:rPr>
              <a:t>Biological background: DNA Methylation</a:t>
            </a:r>
          </a:p>
          <a:p>
            <a:pPr marL="687388" indent="-460375" algn="l" rtl="0">
              <a:lnSpc>
                <a:spcPct val="70000"/>
              </a:lnSpc>
              <a:spcBef>
                <a:spcPts val="1000"/>
              </a:spcBef>
              <a:buFont typeface="Arial" charset="0"/>
              <a:buAutoNum type="alphaLcParenR"/>
              <a:defRPr/>
            </a:pPr>
            <a:r>
              <a:rPr lang="en-US" sz="2400" dirty="0">
                <a:latin typeface="Calibri" pitchFamily="34" charset="0"/>
              </a:rPr>
              <a:t>Scientific Questions</a:t>
            </a:r>
          </a:p>
          <a:p>
            <a:pPr marL="687388" indent="-460375" algn="l" rtl="0">
              <a:lnSpc>
                <a:spcPct val="70000"/>
              </a:lnSpc>
              <a:spcBef>
                <a:spcPts val="1000"/>
              </a:spcBef>
              <a:buFont typeface="Arial" charset="0"/>
              <a:buAutoNum type="alphaLcParenR"/>
              <a:defRPr/>
            </a:pPr>
            <a:r>
              <a:rPr lang="en-US" sz="2400" dirty="0">
                <a:latin typeface="Calibri" pitchFamily="34" charset="0"/>
              </a:rPr>
              <a:t>Methodology: TCGA database, </a:t>
            </a:r>
            <a:r>
              <a:rPr lang="en-US" sz="2400" dirty="0" err="1">
                <a:latin typeface="Calibri" pitchFamily="34" charset="0"/>
              </a:rPr>
              <a:t>Illumina</a:t>
            </a:r>
            <a:r>
              <a:rPr lang="en-US" sz="2400" dirty="0">
                <a:latin typeface="Calibri" pitchFamily="34" charset="0"/>
              </a:rPr>
              <a:t> Platform</a:t>
            </a:r>
          </a:p>
          <a:p>
            <a:pPr marL="687388" indent="-460375" algn="l" rtl="0">
              <a:lnSpc>
                <a:spcPct val="70000"/>
              </a:lnSpc>
              <a:spcBef>
                <a:spcPts val="1000"/>
              </a:spcBef>
              <a:buFont typeface="Arial" charset="0"/>
              <a:buNone/>
              <a:defRPr/>
            </a:pPr>
            <a:endParaRPr lang="en-US" sz="100" b="1" dirty="0">
              <a:latin typeface="Calibri" pitchFamily="34" charset="0"/>
            </a:endParaRPr>
          </a:p>
          <a:p>
            <a:pPr marL="687388" indent="-460375" algn="l" rtl="0">
              <a:lnSpc>
                <a:spcPct val="70000"/>
              </a:lnSpc>
              <a:spcBef>
                <a:spcPts val="1000"/>
              </a:spcBef>
              <a:buFont typeface="Arial" charset="0"/>
              <a:buNone/>
              <a:defRPr/>
            </a:pPr>
            <a:r>
              <a:rPr lang="en-US" sz="2400" b="1" dirty="0">
                <a:latin typeface="Calibri" pitchFamily="34" charset="0"/>
              </a:rPr>
              <a:t>2. Preliminary data:</a:t>
            </a:r>
          </a:p>
          <a:p>
            <a:pPr marL="687388" indent="-460375" algn="l" rtl="0">
              <a:lnSpc>
                <a:spcPct val="70000"/>
              </a:lnSpc>
              <a:spcBef>
                <a:spcPts val="1000"/>
              </a:spcBef>
              <a:buFont typeface="Arial" charset="0"/>
              <a:buAutoNum type="alphaLcParenR"/>
              <a:defRPr/>
            </a:pPr>
            <a:r>
              <a:rPr lang="en-US" sz="2400" dirty="0" smtClean="0">
                <a:latin typeface="Calibri" pitchFamily="34" charset="0"/>
              </a:rPr>
              <a:t>Methylation</a:t>
            </a:r>
          </a:p>
          <a:p>
            <a:pPr marL="687388" indent="-460375" algn="l" rtl="0">
              <a:lnSpc>
                <a:spcPct val="70000"/>
              </a:lnSpc>
              <a:spcBef>
                <a:spcPts val="1000"/>
              </a:spcBef>
              <a:buFont typeface="Arial" charset="0"/>
              <a:buAutoNum type="alphaLcParenR"/>
              <a:defRPr/>
            </a:pPr>
            <a:r>
              <a:rPr lang="en-US" sz="2400" dirty="0" smtClean="0">
                <a:latin typeface="Calibri" pitchFamily="34" charset="0"/>
              </a:rPr>
              <a:t>Methylation &amp; expression</a:t>
            </a:r>
            <a:endParaRPr lang="en-US" sz="2400" dirty="0">
              <a:latin typeface="Calibri" pitchFamily="34" charset="0"/>
            </a:endParaRPr>
          </a:p>
          <a:p>
            <a:pPr marL="687388" indent="-460375" algn="l" rtl="0">
              <a:lnSpc>
                <a:spcPct val="70000"/>
              </a:lnSpc>
              <a:spcBef>
                <a:spcPts val="1000"/>
              </a:spcBef>
              <a:buFont typeface="Arial" charset="0"/>
              <a:buNone/>
              <a:defRPr/>
            </a:pPr>
            <a:endParaRPr lang="en-US" sz="2400" b="1" dirty="0">
              <a:latin typeface="Calibri" pitchFamily="34" charset="0"/>
            </a:endParaRPr>
          </a:p>
          <a:p>
            <a:pPr marL="687388" indent="-460375" algn="l" rtl="0">
              <a:lnSpc>
                <a:spcPct val="70000"/>
              </a:lnSpc>
              <a:spcBef>
                <a:spcPts val="1000"/>
              </a:spcBef>
              <a:buFont typeface="Arial" charset="0"/>
              <a:buNone/>
              <a:defRPr/>
            </a:pPr>
            <a:r>
              <a:rPr lang="en-US" sz="2400" b="1" u="sng" dirty="0">
                <a:latin typeface="Calibri" pitchFamily="34" charset="0"/>
              </a:rPr>
              <a:t>PART #2</a:t>
            </a:r>
            <a:r>
              <a:rPr lang="en-US" sz="2400" b="1" dirty="0">
                <a:latin typeface="Calibri" pitchFamily="34" charset="0"/>
              </a:rPr>
              <a:t>: </a:t>
            </a:r>
            <a:r>
              <a:rPr lang="en-US" sz="2400" b="1" dirty="0">
                <a:solidFill>
                  <a:srgbClr val="00B0F0"/>
                </a:solidFill>
                <a:latin typeface="Calibri" pitchFamily="34" charset="0"/>
              </a:rPr>
              <a:t>Integrating</a:t>
            </a:r>
            <a:r>
              <a:rPr lang="en-US" sz="2400" b="1" dirty="0">
                <a:latin typeface="Calibri" pitchFamily="34" charset="0"/>
              </a:rPr>
              <a:t> </a:t>
            </a:r>
            <a:r>
              <a:rPr lang="en-US" sz="2400" b="1" dirty="0">
                <a:solidFill>
                  <a:srgbClr val="00B0F0"/>
                </a:solidFill>
                <a:latin typeface="Calibri" pitchFamily="34" charset="0"/>
              </a:rPr>
              <a:t>Mutation &amp; Methylation</a:t>
            </a:r>
          </a:p>
          <a:p>
            <a:pPr marL="687388" indent="-460375" algn="l" rtl="0">
              <a:lnSpc>
                <a:spcPct val="70000"/>
              </a:lnSpc>
              <a:spcBef>
                <a:spcPts val="1000"/>
              </a:spcBef>
              <a:buFont typeface="Arial" charset="0"/>
              <a:buNone/>
              <a:defRPr/>
            </a:pPr>
            <a:endParaRPr lang="en-US" sz="2400" b="1" dirty="0">
              <a:solidFill>
                <a:srgbClr val="00B0F0"/>
              </a:solidFill>
              <a:latin typeface="Calibri" pitchFamily="34" charset="0"/>
            </a:endParaRPr>
          </a:p>
          <a:p>
            <a:pPr marL="687388" indent="-460375" algn="l" rtl="0">
              <a:lnSpc>
                <a:spcPct val="70000"/>
              </a:lnSpc>
              <a:spcBef>
                <a:spcPts val="1000"/>
              </a:spcBef>
              <a:buFont typeface="Arial" charset="0"/>
              <a:buNone/>
              <a:defRPr/>
            </a:pPr>
            <a:r>
              <a:rPr lang="en-US" sz="2400" b="1" u="sng" dirty="0">
                <a:latin typeface="Calibri" pitchFamily="34" charset="0"/>
              </a:rPr>
              <a:t>PART #3</a:t>
            </a:r>
            <a:r>
              <a:rPr lang="en-US" sz="2400" b="1" dirty="0">
                <a:latin typeface="Calibri" pitchFamily="34" charset="0"/>
              </a:rPr>
              <a:t>: </a:t>
            </a:r>
            <a:r>
              <a:rPr lang="en-US" sz="2400" b="1" dirty="0">
                <a:solidFill>
                  <a:srgbClr val="E90BEF"/>
                </a:solidFill>
                <a:latin typeface="Calibri" pitchFamily="34" charset="0"/>
              </a:rPr>
              <a:t>Summary </a:t>
            </a:r>
            <a:endParaRPr lang="en-US" sz="2400" dirty="0">
              <a:latin typeface="Calibri" pitchFamily="34" charset="0"/>
            </a:endParaRPr>
          </a:p>
        </p:txBody>
      </p:sp>
      <p:sp>
        <p:nvSpPr>
          <p:cNvPr id="15365" name="Slide Number Placeholder 5"/>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rtl="0"/>
            <a:fld id="{0D9A3108-21D8-4544-BD4D-7DD71EA7A019}" type="slidenum">
              <a:rPr lang="en-US" sz="1200">
                <a:solidFill>
                  <a:srgbClr val="898989"/>
                </a:solidFill>
                <a:latin typeface="Calibri" pitchFamily="34" charset="0"/>
              </a:rPr>
              <a:pPr rtl="0"/>
              <a:t>2</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4817" name="Group 14"/>
          <p:cNvGrpSpPr>
            <a:grpSpLocks/>
          </p:cNvGrpSpPr>
          <p:nvPr/>
        </p:nvGrpSpPr>
        <p:grpSpPr bwMode="auto">
          <a:xfrm>
            <a:off x="1689100" y="1233488"/>
            <a:ext cx="9398000" cy="5649912"/>
            <a:chOff x="1688832" y="1234093"/>
            <a:chExt cx="9398268" cy="5648703"/>
          </a:xfrm>
        </p:grpSpPr>
        <p:pic>
          <p:nvPicPr>
            <p:cNvPr id="34824" name="Picture 1"/>
            <p:cNvPicPr>
              <a:picLocks noChangeAspect="1"/>
            </p:cNvPicPr>
            <p:nvPr/>
          </p:nvPicPr>
          <p:blipFill>
            <a:blip r:embed="rId2"/>
            <a:srcRect/>
            <a:stretch>
              <a:fillRect/>
            </a:stretch>
          </p:blipFill>
          <p:spPr bwMode="auto">
            <a:xfrm>
              <a:off x="1688832" y="4139596"/>
              <a:ext cx="2743200" cy="2743200"/>
            </a:xfrm>
            <a:prstGeom prst="rect">
              <a:avLst/>
            </a:prstGeom>
            <a:noFill/>
            <a:ln w="9525">
              <a:noFill/>
              <a:miter lim="800000"/>
              <a:headEnd/>
              <a:tailEnd/>
            </a:ln>
          </p:spPr>
        </p:pic>
        <p:pic>
          <p:nvPicPr>
            <p:cNvPr id="34825" name="Picture 2"/>
            <p:cNvPicPr>
              <a:picLocks noChangeAspect="1"/>
            </p:cNvPicPr>
            <p:nvPr/>
          </p:nvPicPr>
          <p:blipFill>
            <a:blip r:embed="rId3"/>
            <a:srcRect/>
            <a:stretch>
              <a:fillRect/>
            </a:stretch>
          </p:blipFill>
          <p:spPr bwMode="auto">
            <a:xfrm>
              <a:off x="5016366" y="4139596"/>
              <a:ext cx="2743200" cy="2743200"/>
            </a:xfrm>
            <a:prstGeom prst="rect">
              <a:avLst/>
            </a:prstGeom>
            <a:noFill/>
            <a:ln w="9525">
              <a:noFill/>
              <a:miter lim="800000"/>
              <a:headEnd/>
              <a:tailEnd/>
            </a:ln>
          </p:spPr>
        </p:pic>
        <p:pic>
          <p:nvPicPr>
            <p:cNvPr id="34826" name="Picture 5"/>
            <p:cNvPicPr>
              <a:picLocks noChangeAspect="1"/>
            </p:cNvPicPr>
            <p:nvPr/>
          </p:nvPicPr>
          <p:blipFill>
            <a:blip r:embed="rId4"/>
            <a:srcRect/>
            <a:stretch>
              <a:fillRect/>
            </a:stretch>
          </p:blipFill>
          <p:spPr bwMode="auto">
            <a:xfrm>
              <a:off x="8343900" y="4139596"/>
              <a:ext cx="2743200" cy="2743200"/>
            </a:xfrm>
            <a:prstGeom prst="rect">
              <a:avLst/>
            </a:prstGeom>
            <a:noFill/>
            <a:ln w="9525">
              <a:noFill/>
              <a:miter lim="800000"/>
              <a:headEnd/>
              <a:tailEnd/>
            </a:ln>
          </p:spPr>
        </p:pic>
        <p:pic>
          <p:nvPicPr>
            <p:cNvPr id="34827" name="Picture 11"/>
            <p:cNvPicPr>
              <a:picLocks noChangeAspect="1"/>
            </p:cNvPicPr>
            <p:nvPr/>
          </p:nvPicPr>
          <p:blipFill>
            <a:blip r:embed="rId5"/>
            <a:srcRect/>
            <a:stretch>
              <a:fillRect/>
            </a:stretch>
          </p:blipFill>
          <p:spPr bwMode="auto">
            <a:xfrm>
              <a:off x="1719769" y="1234093"/>
              <a:ext cx="2743200" cy="2743200"/>
            </a:xfrm>
            <a:prstGeom prst="rect">
              <a:avLst/>
            </a:prstGeom>
            <a:noFill/>
            <a:ln w="9525">
              <a:noFill/>
              <a:miter lim="800000"/>
              <a:headEnd/>
              <a:tailEnd/>
            </a:ln>
          </p:spPr>
        </p:pic>
        <p:pic>
          <p:nvPicPr>
            <p:cNvPr id="34828" name="Picture 12"/>
            <p:cNvPicPr>
              <a:picLocks noChangeAspect="1"/>
            </p:cNvPicPr>
            <p:nvPr/>
          </p:nvPicPr>
          <p:blipFill>
            <a:blip r:embed="rId6"/>
            <a:srcRect/>
            <a:stretch>
              <a:fillRect/>
            </a:stretch>
          </p:blipFill>
          <p:spPr bwMode="auto">
            <a:xfrm>
              <a:off x="4968606" y="1234093"/>
              <a:ext cx="2743200" cy="2743200"/>
            </a:xfrm>
            <a:prstGeom prst="rect">
              <a:avLst/>
            </a:prstGeom>
            <a:noFill/>
            <a:ln w="9525">
              <a:noFill/>
              <a:miter lim="800000"/>
              <a:headEnd/>
              <a:tailEnd/>
            </a:ln>
          </p:spPr>
        </p:pic>
        <p:pic>
          <p:nvPicPr>
            <p:cNvPr id="34829" name="Picture 13"/>
            <p:cNvPicPr>
              <a:picLocks noChangeAspect="1"/>
            </p:cNvPicPr>
            <p:nvPr/>
          </p:nvPicPr>
          <p:blipFill>
            <a:blip r:embed="rId7"/>
            <a:srcRect/>
            <a:stretch>
              <a:fillRect/>
            </a:stretch>
          </p:blipFill>
          <p:spPr bwMode="auto">
            <a:xfrm>
              <a:off x="8217443" y="1234093"/>
              <a:ext cx="2743200" cy="2743200"/>
            </a:xfrm>
            <a:prstGeom prst="rect">
              <a:avLst/>
            </a:prstGeom>
            <a:noFill/>
            <a:ln w="9525">
              <a:noFill/>
              <a:miter lim="800000"/>
              <a:headEnd/>
              <a:tailEnd/>
            </a:ln>
          </p:spPr>
        </p:pic>
      </p:grpSp>
      <p:sp>
        <p:nvSpPr>
          <p:cNvPr id="34818" name="Title 1"/>
          <p:cNvSpPr>
            <a:spLocks noGrp="1"/>
          </p:cNvSpPr>
          <p:nvPr>
            <p:ph type="title"/>
          </p:nvPr>
        </p:nvSpPr>
        <p:spPr>
          <a:xfrm>
            <a:off x="66675" y="161925"/>
            <a:ext cx="10448925" cy="1163638"/>
          </a:xfrm>
        </p:spPr>
        <p:txBody>
          <a:bodyPr/>
          <a:lstStyle/>
          <a:p>
            <a:pPr eaLnBrk="1" hangingPunct="1"/>
            <a:r>
              <a:rPr lang="en-US" sz="3600" b="1" smtClean="0"/>
              <a:t>Correlation between Expression Methylation  </a:t>
            </a:r>
            <a:br>
              <a:rPr lang="en-US" sz="3600" b="1" smtClean="0"/>
            </a:br>
            <a:endParaRPr lang="en-US" sz="3600" b="1" smtClean="0"/>
          </a:p>
        </p:txBody>
      </p:sp>
      <p:sp>
        <p:nvSpPr>
          <p:cNvPr id="34819" name="Slide Number Placeholder 3"/>
          <p:cNvSpPr>
            <a:spLocks noGrp="1"/>
          </p:cNvSpPr>
          <p:nvPr>
            <p:ph type="sldNum" sz="quarter" idx="12"/>
          </p:nvPr>
        </p:nvSpPr>
        <p:spPr bwMode="auto">
          <a:xfrm>
            <a:off x="9404350" y="6492875"/>
            <a:ext cx="2743200" cy="365125"/>
          </a:xfrm>
          <a:noFill/>
          <a:ln>
            <a:miter lim="800000"/>
            <a:headEnd/>
            <a:tailEnd/>
          </a:ln>
        </p:spPr>
        <p:txBody>
          <a:bodyPr/>
          <a:lstStyle/>
          <a:p>
            <a:fld id="{35BC66E2-9B03-4933-B688-CAD6383F4895}" type="slidenum">
              <a:rPr lang="en-US" smtClean="0">
                <a:cs typeface="Arial" charset="0"/>
              </a:rPr>
              <a:pPr/>
              <a:t>20</a:t>
            </a:fld>
            <a:endParaRPr lang="en-US" smtClean="0">
              <a:cs typeface="Arial" charset="0"/>
            </a:endParaRPr>
          </a:p>
        </p:txBody>
      </p:sp>
      <p:sp>
        <p:nvSpPr>
          <p:cNvPr id="34820" name="Rectangle 2"/>
          <p:cNvSpPr>
            <a:spLocks noChangeArrowheads="1"/>
          </p:cNvSpPr>
          <p:nvPr/>
        </p:nvSpPr>
        <p:spPr bwMode="auto">
          <a:xfrm>
            <a:off x="2719388" y="3948113"/>
            <a:ext cx="7672387" cy="523875"/>
          </a:xfrm>
          <a:prstGeom prst="rect">
            <a:avLst/>
          </a:prstGeom>
          <a:solidFill>
            <a:schemeClr val="bg1"/>
          </a:solidFill>
          <a:ln w="9525">
            <a:noFill/>
            <a:miter lim="800000"/>
            <a:headEnd/>
            <a:tailEnd/>
          </a:ln>
        </p:spPr>
        <p:txBody>
          <a:bodyPr>
            <a:spAutoFit/>
          </a:bodyPr>
          <a:lstStyle/>
          <a:p>
            <a:pPr algn="l" rtl="0"/>
            <a:r>
              <a:rPr lang="en-US" sz="1400" b="1"/>
              <a:t>1</a:t>
            </a:r>
            <a:r>
              <a:rPr lang="en-US" sz="1400" b="1" baseline="30000"/>
              <a:t>st</a:t>
            </a:r>
            <a:r>
              <a:rPr lang="en-US" sz="1400" b="1"/>
              <a:t> Exon 			     Gene body 		        	     3’UTR</a:t>
            </a:r>
          </a:p>
          <a:p>
            <a:pPr algn="l" rtl="0"/>
            <a:r>
              <a:rPr lang="en-US" sz="1400" b="1"/>
              <a:t>r=-0.28			     r=-0.035			     r=-0.12</a:t>
            </a:r>
            <a:endParaRPr lang="en-US" sz="1400"/>
          </a:p>
        </p:txBody>
      </p:sp>
      <p:pic>
        <p:nvPicPr>
          <p:cNvPr id="34821" name="Picture 13"/>
          <p:cNvPicPr>
            <a:picLocks noChangeAspect="1"/>
          </p:cNvPicPr>
          <p:nvPr/>
        </p:nvPicPr>
        <p:blipFill>
          <a:blip r:embed="rId8"/>
          <a:srcRect t="14325"/>
          <a:stretch>
            <a:fillRect/>
          </a:stretch>
        </p:blipFill>
        <p:spPr bwMode="auto">
          <a:xfrm>
            <a:off x="8688388" y="331788"/>
            <a:ext cx="3397250" cy="652462"/>
          </a:xfrm>
          <a:prstGeom prst="rect">
            <a:avLst/>
          </a:prstGeom>
          <a:noFill/>
          <a:ln w="9525">
            <a:solidFill>
              <a:srgbClr val="01D15F"/>
            </a:solidFill>
            <a:miter lim="800000"/>
            <a:headEnd/>
            <a:tailEnd/>
          </a:ln>
        </p:spPr>
      </p:pic>
      <p:sp>
        <p:nvSpPr>
          <p:cNvPr id="34822" name="Title 1"/>
          <p:cNvSpPr>
            <a:spLocks/>
          </p:cNvSpPr>
          <p:nvPr/>
        </p:nvSpPr>
        <p:spPr bwMode="auto">
          <a:xfrm>
            <a:off x="2719388" y="1230313"/>
            <a:ext cx="7980362" cy="341312"/>
          </a:xfrm>
          <a:prstGeom prst="rect">
            <a:avLst/>
          </a:prstGeom>
          <a:solidFill>
            <a:schemeClr val="bg1"/>
          </a:solidFill>
          <a:ln w="9525">
            <a:noFill/>
            <a:miter lim="800000"/>
            <a:headEnd/>
            <a:tailEnd/>
          </a:ln>
        </p:spPr>
        <p:txBody>
          <a:bodyPr anchor="ctr"/>
          <a:lstStyle/>
          <a:p>
            <a:pPr algn="l" rtl="0">
              <a:lnSpc>
                <a:spcPct val="90000"/>
              </a:lnSpc>
            </a:pPr>
            <a:r>
              <a:rPr lang="en-US" sz="1400" b="1"/>
              <a:t>TSS1500	  	  	        TSS200 		                    5’UTR</a:t>
            </a:r>
          </a:p>
          <a:p>
            <a:pPr algn="l" rtl="0">
              <a:lnSpc>
                <a:spcPct val="90000"/>
              </a:lnSpc>
            </a:pPr>
            <a:r>
              <a:rPr lang="en-US" sz="1400" b="1"/>
              <a:t>r=-0.32			         r=-0.25			  r=-0.19</a:t>
            </a:r>
          </a:p>
        </p:txBody>
      </p:sp>
      <p:sp>
        <p:nvSpPr>
          <p:cNvPr id="34823" name="Title 1"/>
          <p:cNvSpPr txBox="1">
            <a:spLocks/>
          </p:cNvSpPr>
          <p:nvPr/>
        </p:nvSpPr>
        <p:spPr bwMode="auto">
          <a:xfrm>
            <a:off x="263525" y="1155700"/>
            <a:ext cx="1443038" cy="3140075"/>
          </a:xfrm>
          <a:prstGeom prst="rect">
            <a:avLst/>
          </a:prstGeom>
          <a:noFill/>
          <a:ln w="9525">
            <a:noFill/>
            <a:miter lim="800000"/>
            <a:headEnd/>
            <a:tailEnd/>
          </a:ln>
        </p:spPr>
        <p:txBody>
          <a:bodyPr anchor="ctr"/>
          <a:lstStyle/>
          <a:p>
            <a:pPr algn="l" rtl="0">
              <a:lnSpc>
                <a:spcPct val="90000"/>
              </a:lnSpc>
            </a:pPr>
            <a:r>
              <a:rPr lang="en-US" sz="2000" b="1">
                <a:latin typeface="Calibri Light"/>
              </a:rPr>
              <a:t>Example:</a:t>
            </a:r>
          </a:p>
          <a:p>
            <a:pPr algn="l" rtl="0">
              <a:lnSpc>
                <a:spcPct val="90000"/>
              </a:lnSpc>
            </a:pPr>
            <a:r>
              <a:rPr lang="en-US" sz="2000" b="1">
                <a:latin typeface="Calibri Light"/>
              </a:rPr>
              <a:t>KIRP</a:t>
            </a:r>
          </a:p>
          <a:p>
            <a:pPr algn="l" rtl="0">
              <a:lnSpc>
                <a:spcPct val="90000"/>
              </a:lnSpc>
            </a:pPr>
            <a:endParaRPr lang="en-US" sz="2000" b="1">
              <a:latin typeface="Calibri Light"/>
            </a:endParaRPr>
          </a:p>
          <a:p>
            <a:pPr algn="l" rtl="0">
              <a:lnSpc>
                <a:spcPct val="90000"/>
              </a:lnSpc>
            </a:pPr>
            <a:endParaRPr lang="en-US" sz="2000" b="1">
              <a:latin typeface="Calibri Light"/>
            </a:endParaRPr>
          </a:p>
          <a:p>
            <a:pPr algn="l" rtl="0">
              <a:lnSpc>
                <a:spcPct val="90000"/>
              </a:lnSpc>
            </a:pPr>
            <a:r>
              <a:rPr lang="en-US" sz="2000" b="1">
                <a:latin typeface="Calibri Light"/>
              </a:rPr>
              <a:t>Genes were filtered using std&gt;3 on expr.</a:t>
            </a: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1" name="Rectangle 2"/>
          <p:cNvSpPr>
            <a:spLocks noGrp="1"/>
          </p:cNvSpPr>
          <p:nvPr>
            <p:ph type="title"/>
          </p:nvPr>
        </p:nvSpPr>
        <p:spPr/>
        <p:txBody>
          <a:bodyPr/>
          <a:lstStyle/>
          <a:p>
            <a:pPr eaLnBrk="1" hangingPunct="1"/>
            <a:r>
              <a:rPr lang="en-US" smtClean="0"/>
              <a:t>Questions for audience</a:t>
            </a:r>
          </a:p>
        </p:txBody>
      </p:sp>
      <p:sp>
        <p:nvSpPr>
          <p:cNvPr id="35842" name="Rectangle 3"/>
          <p:cNvSpPr>
            <a:spLocks noGrp="1"/>
          </p:cNvSpPr>
          <p:nvPr>
            <p:ph type="body" idx="1"/>
          </p:nvPr>
        </p:nvSpPr>
        <p:spPr/>
        <p:txBody>
          <a:bodyPr/>
          <a:lstStyle/>
          <a:p>
            <a:pPr eaLnBrk="1" hangingPunct="1"/>
            <a:r>
              <a:rPr lang="en-US" dirty="0" smtClean="0"/>
              <a:t>Differential methylation: threshold? P-value? I.e</a:t>
            </a:r>
            <a:r>
              <a:rPr lang="en-US" dirty="0"/>
              <a:t>. </a:t>
            </a:r>
            <a:r>
              <a:rPr lang="en-US" dirty="0" smtClean="0"/>
              <a:t>single </a:t>
            </a:r>
            <a:r>
              <a:rPr lang="en-US" dirty="0"/>
              <a:t>cutoff for all </a:t>
            </a:r>
            <a:r>
              <a:rPr lang="en-US" dirty="0" smtClean="0"/>
              <a:t>cancers or </a:t>
            </a:r>
            <a:r>
              <a:rPr lang="en-US" dirty="0"/>
              <a:t>select </a:t>
            </a:r>
            <a:r>
              <a:rPr lang="en-US" dirty="0" smtClean="0"/>
              <a:t>outlier per cancer</a:t>
            </a:r>
          </a:p>
          <a:p>
            <a:pPr eaLnBrk="1" hangingPunct="1"/>
            <a:r>
              <a:rPr lang="en-US" dirty="0" smtClean="0"/>
              <a:t>Methylation: loss of data from samples with &lt;5 normal samples</a:t>
            </a:r>
          </a:p>
          <a:p>
            <a:pPr eaLnBrk="1" hangingPunct="1"/>
            <a:r>
              <a:rPr lang="en-US" dirty="0" smtClean="0"/>
              <a:t>Improve - integration of methylation and expression data to select genes? </a:t>
            </a:r>
          </a:p>
          <a:p>
            <a:pPr eaLnBrk="1" hangingPunct="1"/>
            <a:r>
              <a:rPr lang="en-US" dirty="0" smtClean="0"/>
              <a:t>Gene methylation across different regions, correlation across different regions  </a:t>
            </a:r>
          </a:p>
          <a:p>
            <a:pPr marL="0" indent="0" eaLnBrk="1" hangingPunct="1">
              <a:buNone/>
            </a:pPr>
            <a:endParaRPr lang="en-US" dirty="0" smtClean="0"/>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5" name="Title 1"/>
          <p:cNvSpPr>
            <a:spLocks noGrp="1"/>
          </p:cNvSpPr>
          <p:nvPr>
            <p:ph type="title" idx="4294967295"/>
          </p:nvPr>
        </p:nvSpPr>
        <p:spPr>
          <a:xfrm>
            <a:off x="838200" y="301625"/>
            <a:ext cx="10515600" cy="1325563"/>
          </a:xfrm>
        </p:spPr>
        <p:txBody>
          <a:bodyPr/>
          <a:lstStyle/>
          <a:p>
            <a:pPr algn="ctr" eaLnBrk="1" hangingPunct="1"/>
            <a:r>
              <a:rPr lang="en-US" b="1" dirty="0" smtClean="0"/>
              <a:t>Talk Outline	</a:t>
            </a:r>
          </a:p>
        </p:txBody>
      </p:sp>
      <p:sp>
        <p:nvSpPr>
          <p:cNvPr id="5" name="Content Placeholder 2"/>
          <p:cNvSpPr txBox="1">
            <a:spLocks/>
          </p:cNvSpPr>
          <p:nvPr/>
        </p:nvSpPr>
        <p:spPr>
          <a:xfrm>
            <a:off x="2444620" y="1398588"/>
            <a:ext cx="8127127" cy="4793700"/>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marL="687388" indent="-460375" algn="l" rtl="0">
              <a:lnSpc>
                <a:spcPct val="70000"/>
              </a:lnSpc>
              <a:spcBef>
                <a:spcPts val="1000"/>
              </a:spcBef>
              <a:buFont typeface="Arial" charset="0"/>
              <a:buNone/>
              <a:defRPr/>
            </a:pPr>
            <a:endParaRPr lang="en-US" sz="2800" b="1" u="sng" dirty="0">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#1</a:t>
            </a:r>
            <a:r>
              <a:rPr lang="en-US" sz="2800" b="1" dirty="0">
                <a:latin typeface="Calibri" pitchFamily="34" charset="0"/>
              </a:rPr>
              <a:t>:</a:t>
            </a:r>
            <a:r>
              <a:rPr lang="en-US" sz="2800" b="1" dirty="0">
                <a:solidFill>
                  <a:srgbClr val="01D15F"/>
                </a:solidFill>
                <a:latin typeface="Calibri" pitchFamily="34" charset="0"/>
              </a:rPr>
              <a:t> DNA Methylation</a:t>
            </a:r>
          </a:p>
          <a:p>
            <a:pPr marL="687388" indent="-460375" algn="l" rtl="0">
              <a:lnSpc>
                <a:spcPct val="70000"/>
              </a:lnSpc>
              <a:spcBef>
                <a:spcPts val="1000"/>
              </a:spcBef>
              <a:buFont typeface="Arial" charset="0"/>
              <a:buNone/>
              <a:defRPr/>
            </a:pPr>
            <a:r>
              <a:rPr lang="en-US" sz="2800" b="1" dirty="0">
                <a:latin typeface="Calibri" pitchFamily="34" charset="0"/>
              </a:rPr>
              <a:t>1. Introduction: </a:t>
            </a:r>
          </a:p>
          <a:p>
            <a:pPr marL="687388" indent="-460375" algn="l" rtl="0">
              <a:lnSpc>
                <a:spcPct val="70000"/>
              </a:lnSpc>
              <a:spcBef>
                <a:spcPts val="1000"/>
              </a:spcBef>
              <a:buFont typeface="Arial" charset="0"/>
              <a:buAutoNum type="alphaLcParenR"/>
              <a:defRPr/>
            </a:pPr>
            <a:r>
              <a:rPr lang="en-US" sz="2800" dirty="0">
                <a:latin typeface="Calibri" pitchFamily="34" charset="0"/>
              </a:rPr>
              <a:t>Biological background: DNA Methylation</a:t>
            </a:r>
          </a:p>
          <a:p>
            <a:pPr marL="687388" indent="-460375" algn="l" rtl="0">
              <a:lnSpc>
                <a:spcPct val="70000"/>
              </a:lnSpc>
              <a:spcBef>
                <a:spcPts val="1000"/>
              </a:spcBef>
              <a:buFont typeface="Arial" charset="0"/>
              <a:buAutoNum type="alphaLcParenR"/>
              <a:defRPr/>
            </a:pPr>
            <a:r>
              <a:rPr lang="en-US" sz="2800" dirty="0">
                <a:latin typeface="Calibri" pitchFamily="34" charset="0"/>
              </a:rPr>
              <a:t>Scientific Questions</a:t>
            </a:r>
          </a:p>
          <a:p>
            <a:pPr marL="687388" indent="-460375" algn="l" rtl="0">
              <a:lnSpc>
                <a:spcPct val="70000"/>
              </a:lnSpc>
              <a:spcBef>
                <a:spcPts val="1000"/>
              </a:spcBef>
              <a:buFont typeface="Arial" charset="0"/>
              <a:buAutoNum type="alphaLcParenR"/>
              <a:defRPr/>
            </a:pPr>
            <a:r>
              <a:rPr lang="en-US" sz="2800" dirty="0">
                <a:latin typeface="Calibri" pitchFamily="34" charset="0"/>
              </a:rPr>
              <a:t>Methodology: TCGA database, </a:t>
            </a:r>
            <a:r>
              <a:rPr lang="en-US" sz="2800" dirty="0" err="1">
                <a:latin typeface="Calibri" pitchFamily="34" charset="0"/>
              </a:rPr>
              <a:t>Illumina</a:t>
            </a:r>
            <a:r>
              <a:rPr lang="en-US" sz="2800" dirty="0">
                <a:latin typeface="Calibri" pitchFamily="34" charset="0"/>
              </a:rPr>
              <a:t> Platform</a:t>
            </a:r>
          </a:p>
          <a:p>
            <a:pPr marL="687388" indent="-460375" algn="l" rtl="0">
              <a:lnSpc>
                <a:spcPct val="70000"/>
              </a:lnSpc>
              <a:spcBef>
                <a:spcPts val="1000"/>
              </a:spcBef>
              <a:buFont typeface="Arial" charset="0"/>
              <a:buNone/>
              <a:defRPr/>
            </a:pPr>
            <a:endParaRPr lang="en-US" sz="200" b="1" dirty="0">
              <a:latin typeface="Calibri" pitchFamily="34" charset="0"/>
            </a:endParaRPr>
          </a:p>
          <a:p>
            <a:pPr marL="687388" indent="-460375" algn="l" rtl="0">
              <a:lnSpc>
                <a:spcPct val="70000"/>
              </a:lnSpc>
              <a:spcBef>
                <a:spcPts val="1000"/>
              </a:spcBef>
              <a:buFont typeface="Arial" charset="0"/>
              <a:buNone/>
              <a:defRPr/>
            </a:pPr>
            <a:r>
              <a:rPr lang="en-US" sz="2800" b="1" dirty="0">
                <a:latin typeface="Calibri" pitchFamily="34" charset="0"/>
              </a:rPr>
              <a:t>2. Preliminary data:</a:t>
            </a:r>
          </a:p>
          <a:p>
            <a:pPr marL="687388" indent="-460375" algn="l" rtl="0">
              <a:lnSpc>
                <a:spcPct val="70000"/>
              </a:lnSpc>
              <a:spcBef>
                <a:spcPts val="1000"/>
              </a:spcBef>
              <a:buFont typeface="Arial" charset="0"/>
              <a:buAutoNum type="alphaLcParenR"/>
              <a:defRPr/>
            </a:pPr>
            <a:r>
              <a:rPr lang="en-US" sz="2800" dirty="0">
                <a:latin typeface="Calibri" pitchFamily="34" charset="0"/>
              </a:rPr>
              <a:t>Methylation</a:t>
            </a:r>
          </a:p>
          <a:p>
            <a:pPr marL="687388" indent="-460375" algn="l" rtl="0">
              <a:lnSpc>
                <a:spcPct val="70000"/>
              </a:lnSpc>
              <a:spcBef>
                <a:spcPts val="1000"/>
              </a:spcBef>
              <a:buFont typeface="Arial" charset="0"/>
              <a:buAutoNum type="alphaLcParenR"/>
              <a:defRPr/>
            </a:pPr>
            <a:r>
              <a:rPr lang="en-US" sz="2800" dirty="0">
                <a:latin typeface="Calibri" pitchFamily="34" charset="0"/>
              </a:rPr>
              <a:t>Methylation &amp; expression</a:t>
            </a:r>
          </a:p>
          <a:p>
            <a:pPr marL="687388" indent="-460375" algn="l" rtl="0">
              <a:lnSpc>
                <a:spcPct val="70000"/>
              </a:lnSpc>
              <a:spcBef>
                <a:spcPts val="1000"/>
              </a:spcBef>
              <a:buFont typeface="Arial" charset="0"/>
              <a:buNone/>
              <a:defRPr/>
            </a:pPr>
            <a:endParaRPr lang="en-US" sz="2800" b="1" dirty="0">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#2</a:t>
            </a:r>
            <a:r>
              <a:rPr lang="en-US" sz="2800" b="1" dirty="0">
                <a:latin typeface="Calibri" pitchFamily="34" charset="0"/>
              </a:rPr>
              <a:t>: </a:t>
            </a:r>
            <a:r>
              <a:rPr lang="en-US" sz="2800" b="1" dirty="0">
                <a:solidFill>
                  <a:srgbClr val="00B0F0"/>
                </a:solidFill>
                <a:latin typeface="Calibri" pitchFamily="34" charset="0"/>
              </a:rPr>
              <a:t>Integrating</a:t>
            </a:r>
            <a:r>
              <a:rPr lang="en-US" sz="2800" b="1" dirty="0">
                <a:latin typeface="Calibri" pitchFamily="34" charset="0"/>
              </a:rPr>
              <a:t> </a:t>
            </a:r>
            <a:r>
              <a:rPr lang="en-US" sz="2800" b="1" dirty="0">
                <a:solidFill>
                  <a:srgbClr val="00B0F0"/>
                </a:solidFill>
                <a:latin typeface="Calibri" pitchFamily="34" charset="0"/>
              </a:rPr>
              <a:t>Mutation &amp; Methylation</a:t>
            </a:r>
          </a:p>
          <a:p>
            <a:pPr marL="687388" indent="-460375" algn="l" rtl="0">
              <a:lnSpc>
                <a:spcPct val="70000"/>
              </a:lnSpc>
              <a:spcBef>
                <a:spcPts val="1000"/>
              </a:spcBef>
              <a:buFont typeface="Arial" charset="0"/>
              <a:buNone/>
              <a:defRPr/>
            </a:pPr>
            <a:endParaRPr lang="en-US" sz="2800" b="1" dirty="0">
              <a:solidFill>
                <a:srgbClr val="00B0F0"/>
              </a:solidFill>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#3</a:t>
            </a:r>
            <a:r>
              <a:rPr lang="en-US" sz="2800" b="1" dirty="0">
                <a:latin typeface="Calibri" pitchFamily="34" charset="0"/>
              </a:rPr>
              <a:t>: </a:t>
            </a:r>
            <a:r>
              <a:rPr lang="en-US" sz="2800" b="1" dirty="0">
                <a:solidFill>
                  <a:srgbClr val="E90BEF"/>
                </a:solidFill>
                <a:latin typeface="Calibri" pitchFamily="34" charset="0"/>
              </a:rPr>
              <a:t>Summary </a:t>
            </a:r>
            <a:endParaRPr lang="en-US" sz="2800" dirty="0">
              <a:latin typeface="Calibri" pitchFamily="34" charset="0"/>
            </a:endParaRPr>
          </a:p>
        </p:txBody>
      </p:sp>
      <p:sp>
        <p:nvSpPr>
          <p:cNvPr id="36869" name="Slide Number Placeholder 5"/>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rtl="0"/>
            <a:fld id="{B32657E4-195B-4C2E-B701-B4A3CB95E7FE}" type="slidenum">
              <a:rPr lang="en-US" sz="1200">
                <a:solidFill>
                  <a:srgbClr val="898989"/>
                </a:solidFill>
                <a:latin typeface="Calibri" pitchFamily="34" charset="0"/>
              </a:rPr>
              <a:pPr rtl="0"/>
              <a:t>22</a:t>
            </a:fld>
            <a:endParaRPr lang="en-US" sz="1200">
              <a:solidFill>
                <a:srgbClr val="898989"/>
              </a:solidFill>
              <a:latin typeface="Calibri" pitchFamily="34" charset="0"/>
            </a:endParaRPr>
          </a:p>
        </p:txBody>
      </p:sp>
      <p:sp>
        <p:nvSpPr>
          <p:cNvPr id="8" name="Smiley Face 7"/>
          <p:cNvSpPr/>
          <p:nvPr/>
        </p:nvSpPr>
        <p:spPr>
          <a:xfrm>
            <a:off x="1894617" y="1643748"/>
            <a:ext cx="457200" cy="457200"/>
          </a:xfrm>
          <a:prstGeom prst="smileyFace">
            <a:avLst/>
          </a:prstGeom>
          <a:solidFill>
            <a:srgbClr val="FFFF00"/>
          </a:solidFill>
          <a:ln>
            <a:solidFill>
              <a:schemeClr val="tx1"/>
            </a:solidFill>
          </a:ln>
          <a:effectLst>
            <a:outerShdw blurRad="88900" dist="114300" dir="8460000" algn="ctr">
              <a:srgbClr val="000000">
                <a:alpha val="28000"/>
              </a:srgbClr>
            </a:outerShdw>
          </a:effectLst>
        </p:spPr>
        <p:txBody>
          <a:bodyPr>
            <a:normAutofit fontScale="70000" lnSpcReduction="20000"/>
          </a:bodyPr>
          <a:lstStyle/>
          <a:p>
            <a:pPr algn="l" rtl="0" fontAlgn="auto">
              <a:lnSpc>
                <a:spcPct val="90000"/>
              </a:lnSpc>
              <a:spcBef>
                <a:spcPts val="1000"/>
              </a:spcBef>
              <a:spcAft>
                <a:spcPts val="0"/>
              </a:spcAft>
              <a:buFont typeface="Arial" panose="020B0604020202020204" pitchFamily="34" charset="0"/>
              <a:buNone/>
              <a:defRPr/>
            </a:pPr>
            <a:endParaRPr lang="en-US" sz="2800" b="1">
              <a:solidFill>
                <a:srgbClr val="01D15F"/>
              </a:solidFill>
              <a:latin typeface="+mn-lt"/>
              <a:cs typeface="+mn-cs"/>
            </a:endParaRPr>
          </a:p>
        </p:txBody>
      </p:sp>
      <p:sp>
        <p:nvSpPr>
          <p:cNvPr id="7" name="Smiley Face 6"/>
          <p:cNvSpPr/>
          <p:nvPr/>
        </p:nvSpPr>
        <p:spPr>
          <a:xfrm>
            <a:off x="1894617" y="3352363"/>
            <a:ext cx="457200" cy="457200"/>
          </a:xfrm>
          <a:prstGeom prst="smileyFace">
            <a:avLst/>
          </a:prstGeom>
          <a:solidFill>
            <a:srgbClr val="FFFF00"/>
          </a:solidFill>
          <a:ln>
            <a:solidFill>
              <a:schemeClr val="tx1"/>
            </a:solidFill>
          </a:ln>
          <a:effectLst>
            <a:outerShdw blurRad="88900" dist="114300" dir="8460000" algn="ctr">
              <a:srgbClr val="000000">
                <a:alpha val="28000"/>
              </a:srgbClr>
            </a:outerShdw>
          </a:effectLst>
        </p:spPr>
        <p:txBody>
          <a:bodyPr>
            <a:normAutofit fontScale="70000" lnSpcReduction="20000"/>
          </a:bodyPr>
          <a:lstStyle/>
          <a:p>
            <a:pPr algn="l" rtl="0" fontAlgn="auto">
              <a:lnSpc>
                <a:spcPct val="90000"/>
              </a:lnSpc>
              <a:spcBef>
                <a:spcPts val="1000"/>
              </a:spcBef>
              <a:spcAft>
                <a:spcPts val="0"/>
              </a:spcAft>
              <a:buFont typeface="Arial" panose="020B0604020202020204" pitchFamily="34" charset="0"/>
              <a:buNone/>
              <a:defRPr/>
            </a:pPr>
            <a:endParaRPr lang="en-US" sz="2800" b="1">
              <a:solidFill>
                <a:srgbClr val="01D15F"/>
              </a:solidFill>
              <a:latin typeface="+mn-lt"/>
              <a:cs typeface="+mn-cs"/>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Title 1"/>
          <p:cNvSpPr>
            <a:spLocks noGrp="1"/>
          </p:cNvSpPr>
          <p:nvPr>
            <p:ph type="title"/>
          </p:nvPr>
        </p:nvSpPr>
        <p:spPr>
          <a:xfrm>
            <a:off x="382588" y="82550"/>
            <a:ext cx="10971212" cy="1325563"/>
          </a:xfrm>
        </p:spPr>
        <p:txBody>
          <a:bodyPr/>
          <a:lstStyle/>
          <a:p>
            <a:pPr algn="ctr" eaLnBrk="1" hangingPunct="1"/>
            <a:r>
              <a:rPr lang="en-US" sz="4000" b="1" dirty="0" smtClean="0"/>
              <a:t>Cancer Mutations</a:t>
            </a:r>
          </a:p>
        </p:txBody>
      </p:sp>
      <p:sp>
        <p:nvSpPr>
          <p:cNvPr id="37890" name="Content Placeholder 2"/>
          <p:cNvSpPr>
            <a:spLocks noGrp="1"/>
          </p:cNvSpPr>
          <p:nvPr>
            <p:ph idx="1"/>
          </p:nvPr>
        </p:nvSpPr>
        <p:spPr>
          <a:xfrm>
            <a:off x="382588" y="1044575"/>
            <a:ext cx="11206162" cy="2384425"/>
          </a:xfrm>
        </p:spPr>
        <p:txBody>
          <a:bodyPr/>
          <a:lstStyle/>
          <a:p>
            <a:pPr marL="0" indent="0" eaLnBrk="1" hangingPunct="1">
              <a:lnSpc>
                <a:spcPct val="120000"/>
              </a:lnSpc>
              <a:buFont typeface="Arial" charset="0"/>
              <a:buNone/>
            </a:pPr>
            <a:r>
              <a:rPr lang="en-US" sz="2000" b="1" u="sng" dirty="0" smtClean="0">
                <a:solidFill>
                  <a:srgbClr val="E90BEF"/>
                </a:solidFill>
              </a:rPr>
              <a:t>Somatic mutation calls</a:t>
            </a:r>
          </a:p>
          <a:p>
            <a:pPr marL="0" indent="0" eaLnBrk="1" hangingPunct="1">
              <a:buFont typeface="Arial" charset="0"/>
              <a:buNone/>
            </a:pPr>
            <a:r>
              <a:rPr lang="en-US" sz="2000" b="1" dirty="0" smtClean="0"/>
              <a:t>Synonymous</a:t>
            </a:r>
            <a:r>
              <a:rPr lang="en-US" sz="2000" dirty="0" smtClean="0"/>
              <a:t>: Silent mutations</a:t>
            </a:r>
          </a:p>
          <a:p>
            <a:pPr marL="0" indent="0">
              <a:lnSpc>
                <a:spcPct val="120000"/>
              </a:lnSpc>
              <a:buFont typeface="Arial" charset="0"/>
              <a:buNone/>
            </a:pPr>
            <a:r>
              <a:rPr lang="en-US" sz="2000" b="1" dirty="0" smtClean="0"/>
              <a:t>Non-Synonymous</a:t>
            </a:r>
            <a:r>
              <a:rPr lang="en-US" sz="2000" dirty="0" smtClean="0"/>
              <a:t>: Missense, nonsense, frame-shift (</a:t>
            </a:r>
            <a:r>
              <a:rPr lang="en-US" sz="2000" dirty="0" err="1" smtClean="0"/>
              <a:t>indels</a:t>
            </a:r>
            <a:r>
              <a:rPr lang="en-US" sz="2000" dirty="0" smtClean="0"/>
              <a:t>), splice-site within </a:t>
            </a:r>
            <a:r>
              <a:rPr lang="en-US" sz="2000" b="1" dirty="0" smtClean="0"/>
              <a:t>protein coding region</a:t>
            </a:r>
          </a:p>
          <a:p>
            <a:pPr marL="0" indent="0">
              <a:lnSpc>
                <a:spcPct val="120000"/>
              </a:lnSpc>
              <a:buFont typeface="Arial" charset="0"/>
              <a:buNone/>
            </a:pPr>
            <a:r>
              <a:rPr lang="en-US" sz="2000" b="1" u="sng" dirty="0" smtClean="0">
                <a:solidFill>
                  <a:srgbClr val="E90BEF"/>
                </a:solidFill>
              </a:rPr>
              <a:t>Copy number variation (CNV):</a:t>
            </a:r>
            <a:r>
              <a:rPr lang="en-US" sz="2000" b="1" dirty="0" smtClean="0">
                <a:solidFill>
                  <a:srgbClr val="E90BEF"/>
                </a:solidFill>
              </a:rPr>
              <a:t> </a:t>
            </a:r>
            <a:r>
              <a:rPr lang="en-US" sz="2000" dirty="0" smtClean="0"/>
              <a:t>e.g. deletions, insertions, duplications, inversions </a:t>
            </a:r>
          </a:p>
          <a:p>
            <a:pPr marL="0" indent="0" eaLnBrk="1" hangingPunct="1">
              <a:buFont typeface="Arial" charset="0"/>
              <a:buNone/>
            </a:pPr>
            <a:endParaRPr lang="en-US" sz="2000" b="1" dirty="0" smtClean="0">
              <a:solidFill>
                <a:srgbClr val="00A800"/>
              </a:solidFill>
            </a:endParaRPr>
          </a:p>
          <a:p>
            <a:pPr marL="0" indent="0" eaLnBrk="1" hangingPunct="1">
              <a:buFont typeface="Arial" charset="0"/>
              <a:buNone/>
            </a:pPr>
            <a:r>
              <a:rPr lang="en-US" sz="2000" b="1" dirty="0" smtClean="0">
                <a:solidFill>
                  <a:srgbClr val="00A800"/>
                </a:solidFill>
              </a:rPr>
              <a:t>Challenge: identify driver vs. passenger mutations</a:t>
            </a:r>
          </a:p>
          <a:p>
            <a:pPr marL="0" indent="0">
              <a:buFont typeface="Arial" charset="0"/>
              <a:buNone/>
            </a:pPr>
            <a:r>
              <a:rPr lang="en-US" sz="2000" b="1" dirty="0" smtClean="0"/>
              <a:t>‘‘driver’’ mutations</a:t>
            </a:r>
            <a:r>
              <a:rPr lang="en-US" sz="2000" dirty="0" smtClean="0"/>
              <a:t> – confer(</a:t>
            </a:r>
            <a:r>
              <a:rPr lang="en-US" sz="2000" dirty="0" err="1" smtClean="0"/>
              <a:t>ed</a:t>
            </a:r>
            <a:r>
              <a:rPr lang="en-US" sz="2000" dirty="0" smtClean="0"/>
              <a:t>) fitness advantage to tumor cell</a:t>
            </a:r>
          </a:p>
          <a:p>
            <a:pPr marL="0" indent="0">
              <a:buFont typeface="Arial" charset="0"/>
              <a:buNone/>
            </a:pPr>
            <a:r>
              <a:rPr lang="en-US" sz="2000" b="1" dirty="0" smtClean="0"/>
              <a:t>‘‘passenger’’ mutations </a:t>
            </a:r>
            <a:r>
              <a:rPr lang="en-US" sz="2000" dirty="0" smtClean="0"/>
              <a:t>- never conferred fitness advantage</a:t>
            </a:r>
          </a:p>
          <a:p>
            <a:pPr marL="0" indent="0"/>
            <a:endParaRPr lang="en-US" sz="2000" dirty="0" smtClean="0"/>
          </a:p>
          <a:p>
            <a:pPr marL="0" indent="0">
              <a:buFont typeface="Arial" charset="0"/>
              <a:buNone/>
            </a:pPr>
            <a:r>
              <a:rPr lang="en-US" sz="2000" dirty="0" smtClean="0"/>
              <a:t>Tools developed in Broad Inst.: </a:t>
            </a:r>
            <a:r>
              <a:rPr lang="en-US" sz="2000" dirty="0" err="1" smtClean="0"/>
              <a:t>MuTect</a:t>
            </a:r>
            <a:r>
              <a:rPr lang="en-US" sz="2000" dirty="0" smtClean="0"/>
              <a:t> (</a:t>
            </a:r>
            <a:r>
              <a:rPr lang="en-US" sz="2000" dirty="0" err="1" smtClean="0"/>
              <a:t>Cibulskis</a:t>
            </a:r>
            <a:r>
              <a:rPr lang="en-US" sz="2000" dirty="0" smtClean="0"/>
              <a:t> et al. 2013), </a:t>
            </a:r>
            <a:r>
              <a:rPr lang="en-US" sz="2000" dirty="0" err="1" smtClean="0"/>
              <a:t>Indelocator</a:t>
            </a:r>
            <a:r>
              <a:rPr lang="en-US" sz="2000" dirty="0" smtClean="0"/>
              <a:t>, </a:t>
            </a:r>
            <a:r>
              <a:rPr lang="en-US" sz="2000" dirty="0" err="1" smtClean="0"/>
              <a:t>MutSigCV</a:t>
            </a:r>
            <a:r>
              <a:rPr lang="en-US" sz="2000" dirty="0" smtClean="0"/>
              <a:t> (Lawrence et al., 2013), </a:t>
            </a:r>
            <a:r>
              <a:rPr lang="en-US" sz="2000" dirty="0" err="1" smtClean="0"/>
              <a:t>InvEx</a:t>
            </a:r>
            <a:r>
              <a:rPr lang="en-US" sz="2000" dirty="0" smtClean="0"/>
              <a:t> (</a:t>
            </a:r>
            <a:r>
              <a:rPr lang="en-US" sz="2000" dirty="0" err="1" smtClean="0"/>
              <a:t>Hodis</a:t>
            </a:r>
            <a:r>
              <a:rPr lang="en-US" sz="2000" dirty="0" smtClean="0"/>
              <a:t> et al., 2012) </a:t>
            </a:r>
          </a:p>
          <a:p>
            <a:pPr marL="0" indent="0"/>
            <a:endParaRPr lang="en-US" sz="2000" dirty="0" smtClean="0">
              <a:solidFill>
                <a:srgbClr val="E90BEF"/>
              </a:solidFill>
            </a:endParaRPr>
          </a:p>
          <a:p>
            <a:pPr marL="0" indent="0">
              <a:buFont typeface="Arial" charset="0"/>
              <a:buNone/>
            </a:pPr>
            <a:r>
              <a:rPr lang="en-US" sz="2000" b="1" dirty="0" smtClean="0">
                <a:solidFill>
                  <a:srgbClr val="E90BEF"/>
                </a:solidFill>
              </a:rPr>
              <a:t>Driver mutations mainly consider protein coding regions</a:t>
            </a:r>
            <a:r>
              <a:rPr lang="en-US" sz="2000" b="1" dirty="0" smtClean="0"/>
              <a:t> </a:t>
            </a:r>
            <a:endParaRPr lang="en-US" sz="2000" b="1" dirty="0" smtClean="0">
              <a:solidFill>
                <a:srgbClr val="00A800"/>
              </a:solidFill>
            </a:endParaRPr>
          </a:p>
        </p:txBody>
      </p:sp>
      <p:sp>
        <p:nvSpPr>
          <p:cNvPr id="37891" name="Slide Number Placeholder 7"/>
          <p:cNvSpPr>
            <a:spLocks noGrp="1"/>
          </p:cNvSpPr>
          <p:nvPr>
            <p:ph type="sldNum" sz="quarter" idx="12"/>
          </p:nvPr>
        </p:nvSpPr>
        <p:spPr bwMode="auto">
          <a:xfrm>
            <a:off x="9448800" y="6515100"/>
            <a:ext cx="2743200" cy="365125"/>
          </a:xfrm>
          <a:noFill/>
          <a:ln>
            <a:miter lim="800000"/>
            <a:headEnd/>
            <a:tailEnd/>
          </a:ln>
        </p:spPr>
        <p:txBody>
          <a:bodyPr/>
          <a:lstStyle/>
          <a:p>
            <a:fld id="{EE1AD72A-9B7E-47A3-91FB-BA46F018230D}" type="slidenum">
              <a:rPr lang="en-US" smtClean="0">
                <a:cs typeface="Arial" charset="0"/>
              </a:rPr>
              <a:pPr/>
              <a:t>23</a:t>
            </a:fld>
            <a:endParaRPr lang="en-US" smtClean="0">
              <a:cs typeface="Arial" charset="0"/>
            </a:endParaRPr>
          </a:p>
        </p:txBody>
      </p:sp>
      <p:sp>
        <p:nvSpPr>
          <p:cNvPr id="37892" name="Content Placeholder 2"/>
          <p:cNvSpPr txBox="1">
            <a:spLocks/>
          </p:cNvSpPr>
          <p:nvPr/>
        </p:nvSpPr>
        <p:spPr bwMode="auto">
          <a:xfrm>
            <a:off x="296863" y="3465513"/>
            <a:ext cx="8802687" cy="2833687"/>
          </a:xfrm>
          <a:prstGeom prst="rect">
            <a:avLst/>
          </a:prstGeom>
          <a:noFill/>
          <a:ln w="9525">
            <a:noFill/>
            <a:miter lim="800000"/>
            <a:headEnd/>
            <a:tailEnd/>
          </a:ln>
        </p:spPr>
        <p:txBody>
          <a:bodyPr/>
          <a:lstStyle/>
          <a:p>
            <a:pPr marL="228600" indent="-228600" algn="l" rtl="0">
              <a:lnSpc>
                <a:spcPct val="90000"/>
              </a:lnSpc>
              <a:spcBef>
                <a:spcPts val="1000"/>
              </a:spcBef>
              <a:buFont typeface="Arial" charset="0"/>
              <a:buChar char="•"/>
            </a:pPr>
            <a:endParaRPr lang="he-IL" sz="2000" b="1" u="sng">
              <a:solidFill>
                <a:srgbClr val="7F0000"/>
              </a:solidFill>
              <a:latin typeface="Calibri" pitchFamily="34" charset="0"/>
            </a:endParaRPr>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725488" y="38100"/>
            <a:ext cx="10515600" cy="1325563"/>
          </a:xfrm>
        </p:spPr>
        <p:txBody>
          <a:bodyPr/>
          <a:lstStyle/>
          <a:p>
            <a:pPr eaLnBrk="1" hangingPunct="1"/>
            <a:r>
              <a:rPr lang="en-US" b="1" smtClean="0"/>
              <a:t>Scientific Questions: Methylation &amp; Mutations</a:t>
            </a:r>
          </a:p>
        </p:txBody>
      </p:sp>
      <p:sp>
        <p:nvSpPr>
          <p:cNvPr id="38914" name="Content Placeholder 2"/>
          <p:cNvSpPr>
            <a:spLocks noGrp="1"/>
          </p:cNvSpPr>
          <p:nvPr>
            <p:ph idx="1"/>
          </p:nvPr>
        </p:nvSpPr>
        <p:spPr>
          <a:xfrm>
            <a:off x="481013" y="868363"/>
            <a:ext cx="11710987" cy="4351337"/>
          </a:xfrm>
        </p:spPr>
        <p:txBody>
          <a:bodyPr/>
          <a:lstStyle/>
          <a:p>
            <a:pPr marL="533400" indent="-533400" eaLnBrk="1" hangingPunct="1">
              <a:lnSpc>
                <a:spcPct val="100000"/>
              </a:lnSpc>
              <a:buFont typeface="Calibri Light"/>
              <a:buAutoNum type="arabicPeriod"/>
            </a:pPr>
            <a:endParaRPr lang="en-US" sz="2400" dirty="0" smtClean="0"/>
          </a:p>
          <a:p>
            <a:pPr marL="0" indent="0" eaLnBrk="1" hangingPunct="1">
              <a:buNone/>
            </a:pPr>
            <a:r>
              <a:rPr lang="en-US" sz="2400" dirty="0" smtClean="0"/>
              <a:t>1. </a:t>
            </a:r>
            <a:r>
              <a:rPr lang="en-US" sz="2400" b="1" dirty="0" smtClean="0"/>
              <a:t>Driver mutations</a:t>
            </a:r>
            <a:endParaRPr lang="en-US" sz="2400" b="1" dirty="0"/>
          </a:p>
          <a:p>
            <a:pPr marL="0" indent="0" eaLnBrk="1" hangingPunct="1">
              <a:buNone/>
            </a:pPr>
            <a:r>
              <a:rPr lang="en-US" sz="2400" dirty="0" smtClean="0"/>
              <a:t>Identify mutated </a:t>
            </a:r>
            <a:r>
              <a:rPr lang="en-US" sz="2400" dirty="0" err="1"/>
              <a:t>CpG</a:t>
            </a:r>
            <a:r>
              <a:rPr lang="en-US" sz="2400" dirty="0"/>
              <a:t> are </a:t>
            </a:r>
            <a:r>
              <a:rPr lang="en-US" sz="2400" dirty="0" smtClean="0"/>
              <a:t>drivers, i.e. have </a:t>
            </a:r>
            <a:r>
              <a:rPr lang="en-US" sz="2400" dirty="0"/>
              <a:t>functional implications </a:t>
            </a:r>
            <a:r>
              <a:rPr lang="en-US" sz="2400" dirty="0" smtClean="0"/>
              <a:t>(</a:t>
            </a:r>
            <a:r>
              <a:rPr lang="en-US" sz="2000" dirty="0" smtClean="0"/>
              <a:t>use </a:t>
            </a:r>
            <a:r>
              <a:rPr lang="en-US" sz="2000" dirty="0"/>
              <a:t>conservation? expression</a:t>
            </a:r>
            <a:r>
              <a:rPr lang="en-US" sz="2000" dirty="0" smtClean="0"/>
              <a:t>?)</a:t>
            </a:r>
          </a:p>
          <a:p>
            <a:pPr marL="0" indent="0" eaLnBrk="1" hangingPunct="1">
              <a:buNone/>
            </a:pPr>
            <a:endParaRPr lang="en-US" sz="2000" dirty="0"/>
          </a:p>
          <a:p>
            <a:pPr marL="0" indent="0" eaLnBrk="1" hangingPunct="1">
              <a:buNone/>
            </a:pPr>
            <a:r>
              <a:rPr lang="en-US" sz="2400" dirty="0" smtClean="0"/>
              <a:t>2. </a:t>
            </a:r>
            <a:r>
              <a:rPr lang="en-US" sz="2400" b="1" dirty="0" smtClean="0"/>
              <a:t>Methylation and mutations</a:t>
            </a:r>
          </a:p>
          <a:p>
            <a:pPr marL="0" indent="0" eaLnBrk="1" hangingPunct="1">
              <a:buNone/>
            </a:pPr>
            <a:r>
              <a:rPr lang="en-US" sz="2400" dirty="0" smtClean="0"/>
              <a:t>Are they related? Do they show associations? Do coding and non-coding genes differ?</a:t>
            </a:r>
          </a:p>
          <a:p>
            <a:pPr marL="0" indent="0" eaLnBrk="1" hangingPunct="1">
              <a:lnSpc>
                <a:spcPct val="100000"/>
              </a:lnSpc>
              <a:buNone/>
            </a:pPr>
            <a:endParaRPr lang="en-US" sz="2400" dirty="0" smtClean="0"/>
          </a:p>
        </p:txBody>
      </p:sp>
      <p:sp>
        <p:nvSpPr>
          <p:cNvPr id="38915" name="Slide Number Placeholder 3"/>
          <p:cNvSpPr>
            <a:spLocks noGrp="1"/>
          </p:cNvSpPr>
          <p:nvPr>
            <p:ph type="sldNum" sz="quarter" idx="12"/>
          </p:nvPr>
        </p:nvSpPr>
        <p:spPr bwMode="auto">
          <a:noFill/>
          <a:ln>
            <a:miter lim="800000"/>
            <a:headEnd/>
            <a:tailEnd/>
          </a:ln>
        </p:spPr>
        <p:txBody>
          <a:bodyPr/>
          <a:lstStyle/>
          <a:p>
            <a:fld id="{A8D6DCA3-E31D-4CEA-AB7D-4D6854E11814}" type="slidenum">
              <a:rPr lang="en-US" smtClean="0">
                <a:cs typeface="Arial" charset="0"/>
              </a:rPr>
              <a:pPr/>
              <a:t>24</a:t>
            </a:fld>
            <a:endParaRPr lang="en-US" smtClean="0">
              <a:cs typeface="Arial" charset="0"/>
            </a:endParaRP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725488" y="38100"/>
            <a:ext cx="10515600" cy="1325563"/>
          </a:xfrm>
        </p:spPr>
        <p:txBody>
          <a:bodyPr/>
          <a:lstStyle/>
          <a:p>
            <a:pPr eaLnBrk="1" hangingPunct="1"/>
            <a:r>
              <a:rPr lang="en-US" b="1" smtClean="0"/>
              <a:t>Scientific Questions: Methylation &amp; Mutations</a:t>
            </a:r>
          </a:p>
        </p:txBody>
      </p:sp>
      <p:sp>
        <p:nvSpPr>
          <p:cNvPr id="38914" name="Content Placeholder 2"/>
          <p:cNvSpPr>
            <a:spLocks noGrp="1"/>
          </p:cNvSpPr>
          <p:nvPr>
            <p:ph idx="1"/>
          </p:nvPr>
        </p:nvSpPr>
        <p:spPr>
          <a:xfrm>
            <a:off x="481013" y="868363"/>
            <a:ext cx="11710987" cy="4351337"/>
          </a:xfrm>
        </p:spPr>
        <p:txBody>
          <a:bodyPr/>
          <a:lstStyle/>
          <a:p>
            <a:pPr marL="533400" indent="-533400" eaLnBrk="1" hangingPunct="1">
              <a:lnSpc>
                <a:spcPct val="100000"/>
              </a:lnSpc>
              <a:buFont typeface="Calibri Light"/>
              <a:buAutoNum type="arabicPeriod"/>
            </a:pPr>
            <a:endParaRPr lang="en-US" sz="2400" dirty="0" smtClean="0"/>
          </a:p>
          <a:p>
            <a:pPr marL="0" indent="0" eaLnBrk="1" hangingPunct="1">
              <a:buNone/>
            </a:pPr>
            <a:r>
              <a:rPr lang="en-US" sz="2400" dirty="0" smtClean="0"/>
              <a:t>1. </a:t>
            </a:r>
            <a:r>
              <a:rPr lang="en-US" sz="2400" b="1" dirty="0" smtClean="0"/>
              <a:t>Driver mutations</a:t>
            </a:r>
            <a:endParaRPr lang="en-US" sz="2400" b="1" dirty="0"/>
          </a:p>
          <a:p>
            <a:pPr marL="0" indent="0" eaLnBrk="1" hangingPunct="1">
              <a:buNone/>
            </a:pPr>
            <a:r>
              <a:rPr lang="en-US" sz="2400" dirty="0" smtClean="0"/>
              <a:t>Identify mutated </a:t>
            </a:r>
            <a:r>
              <a:rPr lang="en-US" sz="2400" dirty="0" err="1"/>
              <a:t>CpG</a:t>
            </a:r>
            <a:r>
              <a:rPr lang="en-US" sz="2400" dirty="0"/>
              <a:t> are </a:t>
            </a:r>
            <a:r>
              <a:rPr lang="en-US" sz="2400" dirty="0" smtClean="0"/>
              <a:t>drivers, i.e. have </a:t>
            </a:r>
            <a:r>
              <a:rPr lang="en-US" sz="2400" dirty="0"/>
              <a:t>functional implications </a:t>
            </a:r>
            <a:r>
              <a:rPr lang="en-US" sz="2400" dirty="0" smtClean="0"/>
              <a:t>(</a:t>
            </a:r>
            <a:r>
              <a:rPr lang="en-US" sz="2000" dirty="0" smtClean="0"/>
              <a:t>use </a:t>
            </a:r>
            <a:r>
              <a:rPr lang="en-US" sz="2000" dirty="0"/>
              <a:t>conservation? expression</a:t>
            </a:r>
            <a:r>
              <a:rPr lang="en-US" sz="2000" dirty="0" smtClean="0"/>
              <a:t>?)</a:t>
            </a:r>
          </a:p>
          <a:p>
            <a:pPr marL="0" indent="0" eaLnBrk="1" hangingPunct="1">
              <a:buNone/>
            </a:pPr>
            <a:endParaRPr lang="en-US" sz="2000" dirty="0"/>
          </a:p>
          <a:p>
            <a:pPr marL="0" indent="0" eaLnBrk="1" hangingPunct="1">
              <a:buNone/>
            </a:pPr>
            <a:r>
              <a:rPr lang="en-US" sz="2400" dirty="0" smtClean="0"/>
              <a:t>2. </a:t>
            </a:r>
            <a:r>
              <a:rPr lang="en-US" sz="2400" b="1" dirty="0" smtClean="0"/>
              <a:t>Methylation and mutations</a:t>
            </a:r>
          </a:p>
          <a:p>
            <a:pPr marL="0" indent="0" eaLnBrk="1" hangingPunct="1">
              <a:buNone/>
            </a:pPr>
            <a:r>
              <a:rPr lang="en-US" sz="2400" dirty="0" smtClean="0"/>
              <a:t>Are they related? Do they show associations? Do coding and non-coding genes differ?</a:t>
            </a:r>
          </a:p>
          <a:p>
            <a:pPr marL="0" indent="0" eaLnBrk="1" hangingPunct="1">
              <a:lnSpc>
                <a:spcPct val="100000"/>
              </a:lnSpc>
              <a:buNone/>
            </a:pPr>
            <a:endParaRPr lang="en-US" sz="2400" dirty="0" smtClean="0"/>
          </a:p>
        </p:txBody>
      </p:sp>
      <p:sp>
        <p:nvSpPr>
          <p:cNvPr id="38915" name="Slide Number Placeholder 3"/>
          <p:cNvSpPr>
            <a:spLocks noGrp="1"/>
          </p:cNvSpPr>
          <p:nvPr>
            <p:ph type="sldNum" sz="quarter" idx="12"/>
          </p:nvPr>
        </p:nvSpPr>
        <p:spPr bwMode="auto">
          <a:noFill/>
          <a:ln>
            <a:miter lim="800000"/>
            <a:headEnd/>
            <a:tailEnd/>
          </a:ln>
        </p:spPr>
        <p:txBody>
          <a:bodyPr/>
          <a:lstStyle/>
          <a:p>
            <a:fld id="{A8D6DCA3-E31D-4CEA-AB7D-4D6854E11814}" type="slidenum">
              <a:rPr lang="en-US" smtClean="0">
                <a:cs typeface="Arial" charset="0"/>
              </a:rPr>
              <a:pPr/>
              <a:t>25</a:t>
            </a:fld>
            <a:endParaRPr lang="en-US" smtClean="0">
              <a:cs typeface="Arial" charset="0"/>
            </a:endParaRPr>
          </a:p>
        </p:txBody>
      </p:sp>
      <p:sp>
        <p:nvSpPr>
          <p:cNvPr id="2" name="Rectangle 1"/>
          <p:cNvSpPr/>
          <p:nvPr/>
        </p:nvSpPr>
        <p:spPr>
          <a:xfrm>
            <a:off x="9255401" y="5375347"/>
            <a:ext cx="2603808" cy="523220"/>
          </a:xfrm>
          <a:prstGeom prst="rect">
            <a:avLst/>
          </a:prstGeom>
        </p:spPr>
        <p:txBody>
          <a:bodyPr wrap="square">
            <a:spAutoFit/>
          </a:bodyPr>
          <a:lstStyle/>
          <a:p>
            <a:pPr algn="l" rtl="0"/>
            <a:r>
              <a:rPr lang="en-US" sz="1400" b="1" dirty="0" smtClean="0">
                <a:solidFill>
                  <a:schemeClr val="tx2"/>
                </a:solidFill>
                <a:latin typeface="+mj-lt"/>
              </a:rPr>
              <a:t>Lawrence et al., Nature, 2013</a:t>
            </a:r>
            <a:endParaRPr lang="en-US" sz="1400" b="1" dirty="0">
              <a:solidFill>
                <a:schemeClr val="tx2"/>
              </a:solidFill>
              <a:latin typeface="+mj-lt"/>
            </a:endParaRPr>
          </a:p>
          <a:p>
            <a:pPr algn="l" rtl="0"/>
            <a:endParaRPr lang="en-US" sz="1400" b="1" i="0" dirty="0">
              <a:solidFill>
                <a:schemeClr val="tx2"/>
              </a:solidFill>
              <a:effectLst/>
              <a:latin typeface="+mj-lt"/>
            </a:endParaRPr>
          </a:p>
        </p:txBody>
      </p:sp>
      <p:pic>
        <p:nvPicPr>
          <p:cNvPr id="3" name="Picture 2"/>
          <p:cNvPicPr>
            <a:picLocks noChangeAspect="1"/>
          </p:cNvPicPr>
          <p:nvPr/>
        </p:nvPicPr>
        <p:blipFill rotWithShape="1">
          <a:blip r:embed="rId3"/>
          <a:srcRect l="3257" t="51641" r="62357"/>
          <a:stretch/>
        </p:blipFill>
        <p:spPr>
          <a:xfrm>
            <a:off x="1007705" y="3707264"/>
            <a:ext cx="2747365" cy="3046931"/>
          </a:xfrm>
          <a:prstGeom prst="rect">
            <a:avLst/>
          </a:prstGeom>
        </p:spPr>
      </p:pic>
      <p:pic>
        <p:nvPicPr>
          <p:cNvPr id="7" name="Picture 6"/>
          <p:cNvPicPr>
            <a:picLocks noChangeAspect="1"/>
          </p:cNvPicPr>
          <p:nvPr/>
        </p:nvPicPr>
        <p:blipFill rotWithShape="1">
          <a:blip r:embed="rId3"/>
          <a:srcRect l="112" t="942" r="-763" b="77918"/>
          <a:stretch/>
        </p:blipFill>
        <p:spPr>
          <a:xfrm>
            <a:off x="4089962" y="3707264"/>
            <a:ext cx="7679596" cy="1272031"/>
          </a:xfrm>
          <a:prstGeom prst="rect">
            <a:avLst/>
          </a:prstGeom>
        </p:spPr>
      </p:pic>
      <p:sp>
        <p:nvSpPr>
          <p:cNvPr id="4" name="Rectangle 3"/>
          <p:cNvSpPr/>
          <p:nvPr/>
        </p:nvSpPr>
        <p:spPr>
          <a:xfrm>
            <a:off x="4325537" y="5086872"/>
            <a:ext cx="3076740" cy="400110"/>
          </a:xfrm>
          <a:prstGeom prst="rect">
            <a:avLst/>
          </a:prstGeom>
          <a:ln>
            <a:solidFill>
              <a:schemeClr val="tx1"/>
            </a:solidFill>
          </a:ln>
        </p:spPr>
        <p:style>
          <a:lnRef idx="3">
            <a:schemeClr val="lt1"/>
          </a:lnRef>
          <a:fillRef idx="1">
            <a:schemeClr val="accent1"/>
          </a:fillRef>
          <a:effectRef idx="1">
            <a:schemeClr val="accent1"/>
          </a:effectRef>
          <a:fontRef idx="minor">
            <a:schemeClr val="lt1"/>
          </a:fontRef>
        </p:style>
        <p:txBody>
          <a:bodyPr wrap="none">
            <a:spAutoFit/>
          </a:bodyPr>
          <a:lstStyle/>
          <a:p>
            <a:pPr algn="l"/>
            <a:r>
              <a:rPr lang="en-US" sz="2000" b="1" dirty="0">
                <a:solidFill>
                  <a:schemeClr val="tx1"/>
                </a:solidFill>
                <a:latin typeface="+mj-lt"/>
              </a:rPr>
              <a:t>transcription-repair coupling</a:t>
            </a:r>
            <a:endParaRPr lang="en-US" sz="2000" b="1" i="0" dirty="0">
              <a:solidFill>
                <a:schemeClr val="tx1"/>
              </a:solidFill>
              <a:effectLst/>
              <a:latin typeface="+mj-lt"/>
            </a:endParaRPr>
          </a:p>
        </p:txBody>
      </p:sp>
      <p:sp>
        <p:nvSpPr>
          <p:cNvPr id="5" name="Rectangle 4"/>
          <p:cNvSpPr/>
          <p:nvPr/>
        </p:nvSpPr>
        <p:spPr>
          <a:xfrm>
            <a:off x="4325537" y="5483068"/>
            <a:ext cx="3076740" cy="830997"/>
          </a:xfrm>
          <a:prstGeom prst="rect">
            <a:avLst/>
          </a:prstGeom>
          <a:ln>
            <a:solidFill>
              <a:schemeClr val="tx1"/>
            </a:solidFill>
          </a:ln>
        </p:spPr>
        <p:txBody>
          <a:bodyPr wrap="square">
            <a:spAutoFit/>
          </a:bodyPr>
          <a:lstStyle/>
          <a:p>
            <a:pPr algn="l" rtl="0"/>
            <a:r>
              <a:rPr lang="en-US" b="1" dirty="0">
                <a:latin typeface="+mj-lt"/>
              </a:rPr>
              <a:t>Expression </a:t>
            </a:r>
            <a:r>
              <a:rPr lang="en-US" b="1" dirty="0" smtClean="0">
                <a:latin typeface="+mj-lt"/>
              </a:rPr>
              <a:t>&amp; mutation </a:t>
            </a:r>
            <a:r>
              <a:rPr lang="en-US" b="1" dirty="0">
                <a:latin typeface="+mj-lt"/>
              </a:rPr>
              <a:t>are related</a:t>
            </a:r>
          </a:p>
          <a:p>
            <a:pPr algn="l" rtl="0"/>
            <a:r>
              <a:rPr lang="en-US" b="1" dirty="0">
                <a:latin typeface="+mj-lt"/>
              </a:rPr>
              <a:t>Low </a:t>
            </a:r>
            <a:r>
              <a:rPr lang="en-US" b="1" dirty="0" smtClean="0">
                <a:latin typeface="+mj-lt"/>
              </a:rPr>
              <a:t>expression -&gt; more mutations</a:t>
            </a:r>
            <a:endParaRPr lang="en-US" b="1" dirty="0">
              <a:latin typeface="+mj-lt"/>
            </a:endParaRPr>
          </a:p>
          <a:p>
            <a:pPr algn="l" rtl="0"/>
            <a:r>
              <a:rPr lang="en-US" b="1" dirty="0">
                <a:latin typeface="+mj-lt"/>
              </a:rPr>
              <a:t>High expression </a:t>
            </a:r>
            <a:r>
              <a:rPr lang="en-US" b="1" dirty="0" smtClean="0">
                <a:latin typeface="+mj-lt"/>
              </a:rPr>
              <a:t>-&gt; less mutations</a:t>
            </a:r>
            <a:endParaRPr lang="en-US" b="1" dirty="0">
              <a:latin typeface="+mj-lt"/>
            </a:endParaRPr>
          </a:p>
        </p:txBody>
      </p:sp>
    </p:spTree>
    <p:extLst>
      <p:ext uri="{BB962C8B-B14F-4D97-AF65-F5344CB8AC3E}">
        <p14:creationId xmlns:p14="http://schemas.microsoft.com/office/powerpoint/2010/main" val="2078522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Title 1"/>
          <p:cNvSpPr>
            <a:spLocks noGrp="1"/>
          </p:cNvSpPr>
          <p:nvPr>
            <p:ph type="title"/>
          </p:nvPr>
        </p:nvSpPr>
        <p:spPr>
          <a:xfrm>
            <a:off x="725488" y="38100"/>
            <a:ext cx="10515600" cy="1325563"/>
          </a:xfrm>
        </p:spPr>
        <p:txBody>
          <a:bodyPr/>
          <a:lstStyle/>
          <a:p>
            <a:pPr algn="ctr" eaLnBrk="1" hangingPunct="1"/>
            <a:r>
              <a:rPr lang="en-US" b="1" dirty="0" smtClean="0"/>
              <a:t>Scientific Questions</a:t>
            </a:r>
          </a:p>
        </p:txBody>
      </p:sp>
      <p:sp>
        <p:nvSpPr>
          <p:cNvPr id="38914" name="Content Placeholder 2"/>
          <p:cNvSpPr>
            <a:spLocks noGrp="1"/>
          </p:cNvSpPr>
          <p:nvPr>
            <p:ph idx="1"/>
          </p:nvPr>
        </p:nvSpPr>
        <p:spPr>
          <a:xfrm>
            <a:off x="481013" y="1115789"/>
            <a:ext cx="11710987" cy="4351337"/>
          </a:xfrm>
        </p:spPr>
        <p:txBody>
          <a:bodyPr/>
          <a:lstStyle/>
          <a:p>
            <a:pPr marL="533400" indent="-533400" eaLnBrk="1" hangingPunct="1">
              <a:lnSpc>
                <a:spcPct val="100000"/>
              </a:lnSpc>
              <a:buFont typeface="Calibri Light"/>
              <a:buAutoNum type="arabicPeriod"/>
            </a:pPr>
            <a:endParaRPr lang="en-US" sz="2400" dirty="0" smtClean="0"/>
          </a:p>
          <a:p>
            <a:pPr marL="0" indent="0" eaLnBrk="1" hangingPunct="1">
              <a:buNone/>
            </a:pPr>
            <a:r>
              <a:rPr lang="en-US" sz="2400" dirty="0" smtClean="0"/>
              <a:t>1. </a:t>
            </a:r>
            <a:r>
              <a:rPr lang="en-US" sz="2400" b="1" dirty="0" smtClean="0"/>
              <a:t>Driver mutations</a:t>
            </a:r>
            <a:endParaRPr lang="en-US" sz="2400" b="1" dirty="0"/>
          </a:p>
          <a:p>
            <a:pPr marL="0" indent="0" eaLnBrk="1" hangingPunct="1">
              <a:buNone/>
            </a:pPr>
            <a:r>
              <a:rPr lang="en-US" sz="2400" dirty="0" smtClean="0"/>
              <a:t>Identify mutated </a:t>
            </a:r>
            <a:r>
              <a:rPr lang="en-US" sz="2400" dirty="0" err="1"/>
              <a:t>CpG</a:t>
            </a:r>
            <a:r>
              <a:rPr lang="en-US" sz="2400" dirty="0"/>
              <a:t> are </a:t>
            </a:r>
            <a:r>
              <a:rPr lang="en-US" sz="2400" dirty="0" smtClean="0"/>
              <a:t>drivers, i.e. have </a:t>
            </a:r>
            <a:r>
              <a:rPr lang="en-US" sz="2400" dirty="0"/>
              <a:t>functional implications </a:t>
            </a:r>
            <a:r>
              <a:rPr lang="en-US" sz="2400" dirty="0" smtClean="0"/>
              <a:t>(</a:t>
            </a:r>
            <a:r>
              <a:rPr lang="en-US" sz="2000" dirty="0" smtClean="0"/>
              <a:t>use </a:t>
            </a:r>
            <a:r>
              <a:rPr lang="en-US" sz="2000" dirty="0"/>
              <a:t>conservation? expression</a:t>
            </a:r>
            <a:r>
              <a:rPr lang="en-US" sz="2000" dirty="0" smtClean="0"/>
              <a:t>?)</a:t>
            </a:r>
          </a:p>
          <a:p>
            <a:pPr marL="0" indent="0" eaLnBrk="1" hangingPunct="1">
              <a:buNone/>
            </a:pPr>
            <a:endParaRPr lang="en-US" sz="2000" dirty="0"/>
          </a:p>
          <a:p>
            <a:pPr marL="0" indent="0" eaLnBrk="1" hangingPunct="1">
              <a:buNone/>
            </a:pPr>
            <a:r>
              <a:rPr lang="en-US" sz="2400" dirty="0" smtClean="0"/>
              <a:t>2. </a:t>
            </a:r>
            <a:r>
              <a:rPr lang="en-US" sz="2400" b="1" dirty="0" smtClean="0"/>
              <a:t>Methylation and mutations</a:t>
            </a:r>
          </a:p>
          <a:p>
            <a:pPr marL="0" indent="0" eaLnBrk="1" hangingPunct="1">
              <a:buNone/>
            </a:pPr>
            <a:r>
              <a:rPr lang="en-US" sz="2400" dirty="0" smtClean="0"/>
              <a:t>Are they related? Do they show associations? Do coding and non-coding genes differ?</a:t>
            </a:r>
          </a:p>
          <a:p>
            <a:pPr marL="0" indent="0" eaLnBrk="1" hangingPunct="1">
              <a:lnSpc>
                <a:spcPct val="100000"/>
              </a:lnSpc>
              <a:buNone/>
            </a:pPr>
            <a:r>
              <a:rPr lang="en-US" sz="2400" dirty="0" smtClean="0"/>
              <a:t>3. </a:t>
            </a:r>
            <a:r>
              <a:rPr lang="en-US" sz="2400" b="1" dirty="0" smtClean="0"/>
              <a:t>Effect of cancer mutations on </a:t>
            </a:r>
            <a:r>
              <a:rPr lang="en-US" sz="2400" b="1" dirty="0" err="1" smtClean="0"/>
              <a:t>CpG</a:t>
            </a:r>
            <a:r>
              <a:rPr lang="en-US" sz="2400" b="1" dirty="0" smtClean="0"/>
              <a:t> landscape</a:t>
            </a:r>
          </a:p>
          <a:p>
            <a:pPr marL="0" indent="0" eaLnBrk="1" hangingPunct="1">
              <a:lnSpc>
                <a:spcPct val="100000"/>
              </a:lnSpc>
              <a:buNone/>
            </a:pPr>
            <a:r>
              <a:rPr lang="en-US" sz="2400" dirty="0" smtClean="0"/>
              <a:t>Do mutations/CNVs change frequency of </a:t>
            </a:r>
            <a:r>
              <a:rPr lang="en-US" sz="2400" dirty="0" err="1" smtClean="0"/>
              <a:t>CpG</a:t>
            </a:r>
            <a:r>
              <a:rPr lang="en-US" sz="2400" dirty="0" smtClean="0"/>
              <a:t> sites? Effect on methylation?</a:t>
            </a:r>
          </a:p>
          <a:p>
            <a:pPr marL="0" indent="0" eaLnBrk="1" hangingPunct="1">
              <a:lnSpc>
                <a:spcPct val="100000"/>
              </a:lnSpc>
              <a:buNone/>
            </a:pPr>
            <a:r>
              <a:rPr lang="en-US" sz="2400" dirty="0" smtClean="0"/>
              <a:t>4. </a:t>
            </a:r>
            <a:r>
              <a:rPr lang="en-US" sz="2400" b="1" dirty="0" smtClean="0"/>
              <a:t>Cancer heterogeneity</a:t>
            </a:r>
          </a:p>
          <a:p>
            <a:pPr marL="0" indent="0" eaLnBrk="1" hangingPunct="1">
              <a:lnSpc>
                <a:spcPct val="100000"/>
              </a:lnSpc>
              <a:buNone/>
            </a:pPr>
            <a:r>
              <a:rPr lang="en-US" sz="2400" dirty="0" smtClean="0"/>
              <a:t>Tumor clones harbor different lesions, does </a:t>
            </a:r>
            <a:r>
              <a:rPr lang="en-US" sz="2400" dirty="0"/>
              <a:t>methylation similarly differ between </a:t>
            </a:r>
            <a:r>
              <a:rPr lang="en-US" sz="2400" dirty="0" smtClean="0"/>
              <a:t>clones?</a:t>
            </a:r>
          </a:p>
          <a:p>
            <a:pPr marL="0" indent="0" eaLnBrk="1" hangingPunct="1">
              <a:lnSpc>
                <a:spcPct val="100000"/>
              </a:lnSpc>
              <a:buNone/>
            </a:pPr>
            <a:endParaRPr lang="en-US" sz="2400" dirty="0" smtClean="0"/>
          </a:p>
        </p:txBody>
      </p:sp>
      <p:sp>
        <p:nvSpPr>
          <p:cNvPr id="38915" name="Slide Number Placeholder 3"/>
          <p:cNvSpPr>
            <a:spLocks noGrp="1"/>
          </p:cNvSpPr>
          <p:nvPr>
            <p:ph type="sldNum" sz="quarter" idx="12"/>
          </p:nvPr>
        </p:nvSpPr>
        <p:spPr bwMode="auto">
          <a:noFill/>
          <a:ln>
            <a:miter lim="800000"/>
            <a:headEnd/>
            <a:tailEnd/>
          </a:ln>
        </p:spPr>
        <p:txBody>
          <a:bodyPr/>
          <a:lstStyle/>
          <a:p>
            <a:fld id="{A8D6DCA3-E31D-4CEA-AB7D-4D6854E11814}" type="slidenum">
              <a:rPr lang="en-US" smtClean="0">
                <a:cs typeface="Arial" charset="0"/>
              </a:rPr>
              <a:pPr/>
              <a:t>26</a:t>
            </a:fld>
            <a:endParaRPr lang="en-US" smtClean="0">
              <a:cs typeface="Arial" charset="0"/>
            </a:endParaRPr>
          </a:p>
        </p:txBody>
      </p:sp>
      <p:sp>
        <p:nvSpPr>
          <p:cNvPr id="2" name="Rectangle 1"/>
          <p:cNvSpPr/>
          <p:nvPr/>
        </p:nvSpPr>
        <p:spPr>
          <a:xfrm>
            <a:off x="481013" y="1112771"/>
            <a:ext cx="3242812" cy="461665"/>
          </a:xfrm>
          <a:prstGeom prst="rect">
            <a:avLst/>
          </a:prstGeom>
        </p:spPr>
        <p:txBody>
          <a:bodyPr wrap="none">
            <a:spAutoFit/>
          </a:bodyPr>
          <a:lstStyle/>
          <a:p>
            <a:r>
              <a:rPr lang="en-US" sz="2400" b="1" dirty="0">
                <a:solidFill>
                  <a:srgbClr val="01D15F"/>
                </a:solidFill>
                <a:latin typeface="+mj-lt"/>
              </a:rPr>
              <a:t>Methylation &amp; Mutations</a:t>
            </a:r>
            <a:endParaRPr lang="en-US" sz="2400" dirty="0">
              <a:solidFill>
                <a:srgbClr val="01D15F"/>
              </a:solidFill>
              <a:latin typeface="+mj-lt"/>
            </a:endParaRPr>
          </a:p>
        </p:txBody>
      </p:sp>
    </p:spTree>
    <p:extLst>
      <p:ext uri="{BB962C8B-B14F-4D97-AF65-F5344CB8AC3E}">
        <p14:creationId xmlns:p14="http://schemas.microsoft.com/office/powerpoint/2010/main" val="171808817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Title 1"/>
          <p:cNvSpPr>
            <a:spLocks noGrp="1"/>
          </p:cNvSpPr>
          <p:nvPr>
            <p:ph type="title" idx="4294967295"/>
          </p:nvPr>
        </p:nvSpPr>
        <p:spPr>
          <a:xfrm>
            <a:off x="838200" y="301625"/>
            <a:ext cx="10515600" cy="1325563"/>
          </a:xfrm>
        </p:spPr>
        <p:txBody>
          <a:bodyPr/>
          <a:lstStyle/>
          <a:p>
            <a:pPr algn="ctr" eaLnBrk="1" hangingPunct="1"/>
            <a:r>
              <a:rPr lang="en-US" b="1" dirty="0" smtClean="0"/>
              <a:t>Talk Outline	</a:t>
            </a:r>
          </a:p>
        </p:txBody>
      </p:sp>
      <p:sp>
        <p:nvSpPr>
          <p:cNvPr id="5" name="Content Placeholder 2"/>
          <p:cNvSpPr txBox="1">
            <a:spLocks/>
          </p:cNvSpPr>
          <p:nvPr/>
        </p:nvSpPr>
        <p:spPr>
          <a:xfrm>
            <a:off x="2483892" y="1583142"/>
            <a:ext cx="8087855" cy="4609146"/>
          </a:xfrm>
          <a:prstGeom prst="rect">
            <a:avLst/>
          </a:prstGeom>
          <a:solidFill>
            <a:schemeClr val="bg1">
              <a:lumMod val="95000"/>
            </a:schemeClr>
          </a:solid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a:normAutofit fontScale="92500" lnSpcReduction="20000"/>
          </a:bodyPr>
          <a:lstStyle/>
          <a:p>
            <a:pPr marL="687388" indent="-460375" algn="l" rtl="0">
              <a:lnSpc>
                <a:spcPct val="70000"/>
              </a:lnSpc>
              <a:spcBef>
                <a:spcPts val="1000"/>
              </a:spcBef>
              <a:buFont typeface="Arial" charset="0"/>
              <a:buNone/>
              <a:defRPr/>
            </a:pPr>
            <a:endParaRPr lang="en-US" sz="2800" b="1" u="sng" dirty="0">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#1</a:t>
            </a:r>
            <a:r>
              <a:rPr lang="en-US" sz="2800" b="1" dirty="0">
                <a:latin typeface="Calibri" pitchFamily="34" charset="0"/>
              </a:rPr>
              <a:t>:</a:t>
            </a:r>
            <a:r>
              <a:rPr lang="en-US" sz="2800" b="1" dirty="0">
                <a:solidFill>
                  <a:srgbClr val="01D15F"/>
                </a:solidFill>
                <a:latin typeface="Calibri" pitchFamily="34" charset="0"/>
              </a:rPr>
              <a:t> DNA Methylation</a:t>
            </a:r>
          </a:p>
          <a:p>
            <a:pPr marL="687388" indent="-460375" algn="l" rtl="0">
              <a:lnSpc>
                <a:spcPct val="70000"/>
              </a:lnSpc>
              <a:spcBef>
                <a:spcPts val="1000"/>
              </a:spcBef>
              <a:buFont typeface="Arial" charset="0"/>
              <a:buNone/>
              <a:defRPr/>
            </a:pPr>
            <a:r>
              <a:rPr lang="en-US" sz="2800" b="1" dirty="0">
                <a:latin typeface="Calibri" pitchFamily="34" charset="0"/>
              </a:rPr>
              <a:t>1. Introduction: </a:t>
            </a:r>
          </a:p>
          <a:p>
            <a:pPr marL="687388" indent="-460375" algn="l" rtl="0">
              <a:lnSpc>
                <a:spcPct val="70000"/>
              </a:lnSpc>
              <a:spcBef>
                <a:spcPts val="1000"/>
              </a:spcBef>
              <a:buFont typeface="Arial" charset="0"/>
              <a:buAutoNum type="alphaLcParenR"/>
              <a:defRPr/>
            </a:pPr>
            <a:r>
              <a:rPr lang="en-US" sz="2800" dirty="0">
                <a:latin typeface="Calibri" pitchFamily="34" charset="0"/>
              </a:rPr>
              <a:t>Biological background: DNA Methylation</a:t>
            </a:r>
          </a:p>
          <a:p>
            <a:pPr marL="687388" indent="-460375" algn="l" rtl="0">
              <a:lnSpc>
                <a:spcPct val="70000"/>
              </a:lnSpc>
              <a:spcBef>
                <a:spcPts val="1000"/>
              </a:spcBef>
              <a:buFont typeface="Arial" charset="0"/>
              <a:buAutoNum type="alphaLcParenR"/>
              <a:defRPr/>
            </a:pPr>
            <a:r>
              <a:rPr lang="en-US" sz="2800" dirty="0">
                <a:latin typeface="Calibri" pitchFamily="34" charset="0"/>
              </a:rPr>
              <a:t>Scientific Questions</a:t>
            </a:r>
          </a:p>
          <a:p>
            <a:pPr marL="687388" indent="-460375" algn="l" rtl="0">
              <a:lnSpc>
                <a:spcPct val="70000"/>
              </a:lnSpc>
              <a:spcBef>
                <a:spcPts val="1000"/>
              </a:spcBef>
              <a:buFont typeface="Arial" charset="0"/>
              <a:buAutoNum type="alphaLcParenR"/>
              <a:defRPr/>
            </a:pPr>
            <a:r>
              <a:rPr lang="en-US" sz="2800" dirty="0">
                <a:latin typeface="Calibri" pitchFamily="34" charset="0"/>
              </a:rPr>
              <a:t>Methodology: TCGA database, </a:t>
            </a:r>
            <a:r>
              <a:rPr lang="en-US" sz="2800" dirty="0" err="1">
                <a:latin typeface="Calibri" pitchFamily="34" charset="0"/>
              </a:rPr>
              <a:t>Illumina</a:t>
            </a:r>
            <a:r>
              <a:rPr lang="en-US" sz="2800" dirty="0">
                <a:latin typeface="Calibri" pitchFamily="34" charset="0"/>
              </a:rPr>
              <a:t> Platform</a:t>
            </a:r>
          </a:p>
          <a:p>
            <a:pPr marL="687388" indent="-460375" algn="l" rtl="0">
              <a:lnSpc>
                <a:spcPct val="70000"/>
              </a:lnSpc>
              <a:spcBef>
                <a:spcPts val="1000"/>
              </a:spcBef>
              <a:buFont typeface="Arial" charset="0"/>
              <a:buNone/>
              <a:defRPr/>
            </a:pPr>
            <a:endParaRPr lang="en-US" sz="200" b="1" dirty="0">
              <a:latin typeface="Calibri" pitchFamily="34" charset="0"/>
            </a:endParaRPr>
          </a:p>
          <a:p>
            <a:pPr marL="687388" indent="-460375" algn="l" rtl="0">
              <a:lnSpc>
                <a:spcPct val="70000"/>
              </a:lnSpc>
              <a:spcBef>
                <a:spcPts val="1000"/>
              </a:spcBef>
              <a:buFont typeface="Arial" charset="0"/>
              <a:buNone/>
              <a:defRPr/>
            </a:pPr>
            <a:r>
              <a:rPr lang="en-US" sz="2800" b="1" dirty="0">
                <a:latin typeface="Calibri" pitchFamily="34" charset="0"/>
              </a:rPr>
              <a:t>2. Preliminary data:</a:t>
            </a:r>
          </a:p>
          <a:p>
            <a:pPr marL="687388" indent="-460375" algn="l" rtl="0">
              <a:lnSpc>
                <a:spcPct val="70000"/>
              </a:lnSpc>
              <a:spcBef>
                <a:spcPts val="1000"/>
              </a:spcBef>
              <a:buFont typeface="Arial" charset="0"/>
              <a:buAutoNum type="alphaLcParenR"/>
              <a:defRPr/>
            </a:pPr>
            <a:r>
              <a:rPr lang="en-US" sz="2800" dirty="0">
                <a:latin typeface="Calibri" pitchFamily="34" charset="0"/>
              </a:rPr>
              <a:t>Methylation</a:t>
            </a:r>
          </a:p>
          <a:p>
            <a:pPr marL="687388" indent="-460375" algn="l" rtl="0">
              <a:lnSpc>
                <a:spcPct val="70000"/>
              </a:lnSpc>
              <a:spcBef>
                <a:spcPts val="1000"/>
              </a:spcBef>
              <a:buFont typeface="Arial" charset="0"/>
              <a:buAutoNum type="alphaLcParenR"/>
              <a:defRPr/>
            </a:pPr>
            <a:r>
              <a:rPr lang="en-US" sz="2800" dirty="0">
                <a:latin typeface="Calibri" pitchFamily="34" charset="0"/>
              </a:rPr>
              <a:t>Methylation &amp; expression</a:t>
            </a:r>
          </a:p>
          <a:p>
            <a:pPr marL="687388" indent="-460375" algn="l" rtl="0">
              <a:lnSpc>
                <a:spcPct val="70000"/>
              </a:lnSpc>
              <a:spcBef>
                <a:spcPts val="1000"/>
              </a:spcBef>
              <a:buFont typeface="Arial" charset="0"/>
              <a:buNone/>
              <a:defRPr/>
            </a:pPr>
            <a:endParaRPr lang="en-US" sz="2800" b="1" dirty="0">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#2</a:t>
            </a:r>
            <a:r>
              <a:rPr lang="en-US" sz="2800" b="1" dirty="0">
                <a:latin typeface="Calibri" pitchFamily="34" charset="0"/>
              </a:rPr>
              <a:t>: </a:t>
            </a:r>
            <a:r>
              <a:rPr lang="en-US" sz="2800" b="1" dirty="0">
                <a:solidFill>
                  <a:srgbClr val="00B0F0"/>
                </a:solidFill>
                <a:latin typeface="Calibri" pitchFamily="34" charset="0"/>
              </a:rPr>
              <a:t>Integrating</a:t>
            </a:r>
            <a:r>
              <a:rPr lang="en-US" sz="2800" b="1" dirty="0">
                <a:latin typeface="Calibri" pitchFamily="34" charset="0"/>
              </a:rPr>
              <a:t> </a:t>
            </a:r>
            <a:r>
              <a:rPr lang="en-US" sz="2800" b="1" dirty="0">
                <a:solidFill>
                  <a:srgbClr val="00B0F0"/>
                </a:solidFill>
                <a:latin typeface="Calibri" pitchFamily="34" charset="0"/>
              </a:rPr>
              <a:t>Mutation &amp; Methylation</a:t>
            </a:r>
          </a:p>
          <a:p>
            <a:pPr marL="687388" indent="-460375" algn="l" rtl="0">
              <a:lnSpc>
                <a:spcPct val="70000"/>
              </a:lnSpc>
              <a:spcBef>
                <a:spcPts val="1000"/>
              </a:spcBef>
              <a:buFont typeface="Arial" charset="0"/>
              <a:buNone/>
              <a:defRPr/>
            </a:pPr>
            <a:endParaRPr lang="en-US" sz="2800" b="1" dirty="0">
              <a:solidFill>
                <a:srgbClr val="00B0F0"/>
              </a:solidFill>
              <a:latin typeface="Calibri" pitchFamily="34" charset="0"/>
            </a:endParaRPr>
          </a:p>
          <a:p>
            <a:pPr marL="687388" indent="-460375" algn="l" rtl="0">
              <a:lnSpc>
                <a:spcPct val="70000"/>
              </a:lnSpc>
              <a:spcBef>
                <a:spcPts val="1000"/>
              </a:spcBef>
              <a:buFont typeface="Arial" charset="0"/>
              <a:buNone/>
              <a:defRPr/>
            </a:pPr>
            <a:r>
              <a:rPr lang="en-US" sz="2800" b="1" u="sng" dirty="0">
                <a:latin typeface="Calibri" pitchFamily="34" charset="0"/>
              </a:rPr>
              <a:t>PART #3</a:t>
            </a:r>
            <a:r>
              <a:rPr lang="en-US" sz="2800" b="1" dirty="0">
                <a:latin typeface="Calibri" pitchFamily="34" charset="0"/>
              </a:rPr>
              <a:t>: </a:t>
            </a:r>
            <a:r>
              <a:rPr lang="en-US" sz="2800" b="1" dirty="0">
                <a:solidFill>
                  <a:srgbClr val="E90BEF"/>
                </a:solidFill>
                <a:latin typeface="Calibri" pitchFamily="34" charset="0"/>
              </a:rPr>
              <a:t>Summary </a:t>
            </a:r>
            <a:endParaRPr lang="en-US" sz="2800" dirty="0">
              <a:latin typeface="Calibri" pitchFamily="34" charset="0"/>
            </a:endParaRPr>
          </a:p>
        </p:txBody>
      </p:sp>
      <p:sp>
        <p:nvSpPr>
          <p:cNvPr id="40965" name="Slide Number Placeholder 5"/>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rtl="0"/>
            <a:fld id="{79056F2B-5942-438D-A246-156DBB411E8C}" type="slidenum">
              <a:rPr lang="en-US" sz="1200">
                <a:solidFill>
                  <a:srgbClr val="898989"/>
                </a:solidFill>
                <a:latin typeface="Calibri" pitchFamily="34" charset="0"/>
              </a:rPr>
              <a:pPr rtl="0"/>
              <a:t>27</a:t>
            </a:fld>
            <a:endParaRPr lang="en-US" sz="1200">
              <a:solidFill>
                <a:srgbClr val="898989"/>
              </a:solidFill>
              <a:latin typeface="Calibri" pitchFamily="34" charset="0"/>
            </a:endParaRPr>
          </a:p>
        </p:txBody>
      </p:sp>
      <p:sp>
        <p:nvSpPr>
          <p:cNvPr id="8" name="Smiley Face 7"/>
          <p:cNvSpPr/>
          <p:nvPr/>
        </p:nvSpPr>
        <p:spPr>
          <a:xfrm>
            <a:off x="1801813" y="1803012"/>
            <a:ext cx="457200" cy="457200"/>
          </a:xfrm>
          <a:prstGeom prst="smileyFace">
            <a:avLst/>
          </a:prstGeom>
          <a:solidFill>
            <a:srgbClr val="FFFF00"/>
          </a:solidFill>
          <a:ln>
            <a:solidFill>
              <a:schemeClr val="tx1"/>
            </a:solidFill>
          </a:ln>
          <a:effectLst>
            <a:outerShdw blurRad="88900" dist="114300" dir="8460000" algn="ctr">
              <a:srgbClr val="000000">
                <a:alpha val="28000"/>
              </a:srgbClr>
            </a:outerShdw>
          </a:effectLst>
        </p:spPr>
        <p:txBody>
          <a:bodyPr>
            <a:normAutofit fontScale="70000" lnSpcReduction="20000"/>
          </a:bodyPr>
          <a:lstStyle/>
          <a:p>
            <a:pPr algn="l" rtl="0" fontAlgn="auto">
              <a:lnSpc>
                <a:spcPct val="90000"/>
              </a:lnSpc>
              <a:spcBef>
                <a:spcPts val="1000"/>
              </a:spcBef>
              <a:spcAft>
                <a:spcPts val="0"/>
              </a:spcAft>
              <a:buFont typeface="Arial" panose="020B0604020202020204" pitchFamily="34" charset="0"/>
              <a:buNone/>
              <a:defRPr/>
            </a:pPr>
            <a:endParaRPr lang="en-US" sz="2800" b="1">
              <a:solidFill>
                <a:srgbClr val="01D15F"/>
              </a:solidFill>
              <a:latin typeface="+mn-lt"/>
              <a:cs typeface="+mn-cs"/>
            </a:endParaRPr>
          </a:p>
        </p:txBody>
      </p:sp>
      <p:sp>
        <p:nvSpPr>
          <p:cNvPr id="7" name="Smiley Face 6"/>
          <p:cNvSpPr/>
          <p:nvPr/>
        </p:nvSpPr>
        <p:spPr>
          <a:xfrm>
            <a:off x="1801813" y="3534569"/>
            <a:ext cx="457200" cy="457200"/>
          </a:xfrm>
          <a:prstGeom prst="smileyFace">
            <a:avLst/>
          </a:prstGeom>
          <a:solidFill>
            <a:srgbClr val="FFFF00"/>
          </a:solidFill>
          <a:ln>
            <a:solidFill>
              <a:schemeClr val="tx1"/>
            </a:solidFill>
          </a:ln>
          <a:effectLst>
            <a:outerShdw blurRad="88900" dist="114300" dir="8460000" algn="ctr">
              <a:srgbClr val="000000">
                <a:alpha val="28000"/>
              </a:srgbClr>
            </a:outerShdw>
          </a:effectLst>
        </p:spPr>
        <p:txBody>
          <a:bodyPr>
            <a:normAutofit fontScale="70000" lnSpcReduction="20000"/>
          </a:bodyPr>
          <a:lstStyle/>
          <a:p>
            <a:pPr algn="l" rtl="0" fontAlgn="auto">
              <a:lnSpc>
                <a:spcPct val="90000"/>
              </a:lnSpc>
              <a:spcBef>
                <a:spcPts val="1000"/>
              </a:spcBef>
              <a:spcAft>
                <a:spcPts val="0"/>
              </a:spcAft>
              <a:buFont typeface="Arial" panose="020B0604020202020204" pitchFamily="34" charset="0"/>
              <a:buNone/>
              <a:defRPr/>
            </a:pPr>
            <a:endParaRPr lang="en-US" sz="2800" b="1">
              <a:solidFill>
                <a:srgbClr val="01D15F"/>
              </a:solidFill>
              <a:latin typeface="+mn-lt"/>
              <a:cs typeface="+mn-cs"/>
            </a:endParaRPr>
          </a:p>
        </p:txBody>
      </p:sp>
      <p:sp>
        <p:nvSpPr>
          <p:cNvPr id="9" name="Smiley Face 8"/>
          <p:cNvSpPr/>
          <p:nvPr/>
        </p:nvSpPr>
        <p:spPr>
          <a:xfrm>
            <a:off x="1801813" y="4725988"/>
            <a:ext cx="457200" cy="457200"/>
          </a:xfrm>
          <a:prstGeom prst="smileyFace">
            <a:avLst/>
          </a:prstGeom>
          <a:solidFill>
            <a:srgbClr val="FFFF00"/>
          </a:solidFill>
          <a:ln>
            <a:solidFill>
              <a:schemeClr val="tx1"/>
            </a:solidFill>
          </a:ln>
          <a:effectLst>
            <a:outerShdw blurRad="88900" dist="114300" dir="8460000" algn="ctr">
              <a:srgbClr val="000000">
                <a:alpha val="28000"/>
              </a:srgbClr>
            </a:outerShdw>
          </a:effectLst>
        </p:spPr>
        <p:txBody>
          <a:bodyPr>
            <a:normAutofit fontScale="70000" lnSpcReduction="20000"/>
          </a:bodyPr>
          <a:lstStyle/>
          <a:p>
            <a:pPr algn="l" rtl="0" fontAlgn="auto">
              <a:lnSpc>
                <a:spcPct val="90000"/>
              </a:lnSpc>
              <a:spcBef>
                <a:spcPts val="1000"/>
              </a:spcBef>
              <a:spcAft>
                <a:spcPts val="0"/>
              </a:spcAft>
              <a:buFont typeface="Arial" panose="020B0604020202020204" pitchFamily="34" charset="0"/>
              <a:buNone/>
              <a:defRPr/>
            </a:pPr>
            <a:endParaRPr lang="en-US" sz="2800" b="1">
              <a:solidFill>
                <a:srgbClr val="01D15F"/>
              </a:solidFill>
              <a:latin typeface="+mn-lt"/>
              <a:cs typeface="+mn-cs"/>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5" name="Title 1"/>
          <p:cNvSpPr>
            <a:spLocks noGrp="1"/>
          </p:cNvSpPr>
          <p:nvPr>
            <p:ph type="title" idx="4294967295"/>
          </p:nvPr>
        </p:nvSpPr>
        <p:spPr>
          <a:xfrm>
            <a:off x="638175" y="-100806"/>
            <a:ext cx="10515600" cy="1325563"/>
          </a:xfrm>
        </p:spPr>
        <p:txBody>
          <a:bodyPr/>
          <a:lstStyle/>
          <a:p>
            <a:pPr algn="ctr" eaLnBrk="1" hangingPunct="1"/>
            <a:r>
              <a:rPr lang="en-US" b="1" dirty="0" smtClean="0"/>
              <a:t>Summary</a:t>
            </a:r>
          </a:p>
        </p:txBody>
      </p:sp>
      <p:sp>
        <p:nvSpPr>
          <p:cNvPr id="3" name="Content Placeholder 2"/>
          <p:cNvSpPr>
            <a:spLocks noGrp="1"/>
          </p:cNvSpPr>
          <p:nvPr>
            <p:ph idx="4294967295"/>
          </p:nvPr>
        </p:nvSpPr>
        <p:spPr>
          <a:xfrm>
            <a:off x="638175" y="1042988"/>
            <a:ext cx="10399171" cy="4351337"/>
          </a:xfrm>
        </p:spPr>
        <p:txBody>
          <a:bodyPr>
            <a:noAutofit/>
          </a:bodyPr>
          <a:lstStyle/>
          <a:p>
            <a:pPr marL="533400" indent="-533400" eaLnBrk="1" hangingPunct="1">
              <a:lnSpc>
                <a:spcPct val="100000"/>
              </a:lnSpc>
              <a:buFont typeface="Arial" charset="0"/>
              <a:buNone/>
            </a:pPr>
            <a:r>
              <a:rPr lang="en-US" sz="2400" b="1" dirty="0" smtClean="0">
                <a:ln w="0">
                  <a:solidFill>
                    <a:schemeClr val="accent1">
                      <a:lumMod val="50000"/>
                    </a:schemeClr>
                  </a:solidFill>
                </a:ln>
                <a:solidFill>
                  <a:srgbClr val="FFCC00"/>
                </a:solidFill>
                <a:effectLst>
                  <a:outerShdw blurRad="38100" dist="25400" dir="5400000" algn="ctr" rotWithShape="0">
                    <a:srgbClr val="6E747A">
                      <a:alpha val="43000"/>
                    </a:srgbClr>
                  </a:outerShdw>
                </a:effectLst>
              </a:rPr>
              <a:t>Methylation</a:t>
            </a:r>
            <a:endParaRPr lang="en-US" sz="2000" b="1" dirty="0" smtClean="0">
              <a:ln w="0">
                <a:solidFill>
                  <a:schemeClr val="accent1">
                    <a:lumMod val="50000"/>
                  </a:schemeClr>
                </a:solidFill>
              </a:ln>
              <a:solidFill>
                <a:srgbClr val="FFCC00"/>
              </a:solidFill>
            </a:endParaRPr>
          </a:p>
          <a:p>
            <a:pPr marL="533400" indent="-533400" eaLnBrk="1" hangingPunct="1">
              <a:lnSpc>
                <a:spcPct val="100000"/>
              </a:lnSpc>
              <a:buFont typeface="Calibri Light"/>
              <a:buAutoNum type="arabicPeriod"/>
            </a:pPr>
            <a:r>
              <a:rPr lang="en-US" sz="2000" dirty="0" smtClean="0"/>
              <a:t>Variation in differential methylation patterns across cancers and regions</a:t>
            </a:r>
          </a:p>
          <a:p>
            <a:pPr marL="533400" indent="-533400" eaLnBrk="1" hangingPunct="1">
              <a:lnSpc>
                <a:spcPct val="100000"/>
              </a:lnSpc>
              <a:buFont typeface="Calibri Light"/>
              <a:buAutoNum type="arabicPeriod"/>
            </a:pPr>
            <a:r>
              <a:rPr lang="en-US" sz="2000" dirty="0" smtClean="0"/>
              <a:t>Cancers defer in amount of hypo-/hyper-methylated genes</a:t>
            </a:r>
          </a:p>
          <a:p>
            <a:pPr marL="533400" indent="-533400" eaLnBrk="1" hangingPunct="1">
              <a:lnSpc>
                <a:spcPct val="100000"/>
              </a:lnSpc>
              <a:buFont typeface="Calibri Light"/>
              <a:buAutoNum type="arabicPeriod"/>
            </a:pPr>
            <a:r>
              <a:rPr lang="en-US" sz="2000" dirty="0" smtClean="0"/>
              <a:t>Recapitulated negative </a:t>
            </a:r>
            <a:r>
              <a:rPr lang="en-US" sz="2000" dirty="0"/>
              <a:t>correlation between promoter </a:t>
            </a:r>
            <a:r>
              <a:rPr lang="en-US" sz="2000" dirty="0" smtClean="0"/>
              <a:t>methylation and expression</a:t>
            </a:r>
          </a:p>
          <a:p>
            <a:pPr marL="0" indent="0" eaLnBrk="1" hangingPunct="1">
              <a:lnSpc>
                <a:spcPct val="100000"/>
              </a:lnSpc>
              <a:buNone/>
            </a:pPr>
            <a:r>
              <a:rPr lang="en-US" sz="2400" b="1" dirty="0" smtClean="0">
                <a:solidFill>
                  <a:srgbClr val="00B0F0"/>
                </a:solidFill>
                <a:effectLst>
                  <a:outerShdw blurRad="38100" dist="38100" dir="2700000" algn="tl">
                    <a:srgbClr val="000000">
                      <a:alpha val="43137"/>
                    </a:srgbClr>
                  </a:outerShdw>
                </a:effectLst>
              </a:rPr>
              <a:t>Future Directions</a:t>
            </a:r>
          </a:p>
          <a:p>
            <a:pPr marL="0" indent="0" eaLnBrk="1" hangingPunct="1">
              <a:lnSpc>
                <a:spcPct val="100000"/>
              </a:lnSpc>
              <a:buNone/>
            </a:pPr>
            <a:r>
              <a:rPr lang="en-US" sz="2000" dirty="0" smtClean="0">
                <a:solidFill>
                  <a:schemeClr val="accent5"/>
                </a:solidFill>
              </a:rPr>
              <a:t>1. Methylation &amp; Expression</a:t>
            </a:r>
          </a:p>
        </p:txBody>
      </p:sp>
      <p:sp>
        <p:nvSpPr>
          <p:cNvPr id="41987" name="Slide Number Placeholder 3"/>
          <p:cNvSpPr txBox="1">
            <a:spLocks noGrp="1"/>
          </p:cNvSpPr>
          <p:nvPr/>
        </p:nvSpPr>
        <p:spPr bwMode="auto">
          <a:xfrm>
            <a:off x="9196780" y="6355556"/>
            <a:ext cx="2743200" cy="365125"/>
          </a:xfrm>
          <a:prstGeom prst="rect">
            <a:avLst/>
          </a:prstGeom>
          <a:noFill/>
          <a:ln w="9525">
            <a:noFill/>
            <a:miter lim="800000"/>
            <a:headEnd/>
            <a:tailEnd/>
          </a:ln>
        </p:spPr>
        <p:txBody>
          <a:bodyPr anchor="ctr"/>
          <a:lstStyle/>
          <a:p>
            <a:pPr rtl="0"/>
            <a:fld id="{3EB46FD7-71D3-4A76-8C29-1ABDC8912641}" type="slidenum">
              <a:rPr lang="en-US" sz="1200">
                <a:solidFill>
                  <a:srgbClr val="898989"/>
                </a:solidFill>
                <a:latin typeface="Calibri" pitchFamily="34" charset="0"/>
              </a:rPr>
              <a:pPr rtl="0"/>
              <a:t>28</a:t>
            </a:fld>
            <a:endParaRPr lang="en-US" sz="1200" dirty="0">
              <a:solidFill>
                <a:srgbClr val="898989"/>
              </a:solidFill>
              <a:latin typeface="Calibri" pitchFamily="34" charset="0"/>
            </a:endParaRPr>
          </a:p>
        </p:txBody>
      </p:sp>
      <p:pic>
        <p:nvPicPr>
          <p:cNvPr id="4" name="Picture 3"/>
          <p:cNvPicPr>
            <a:picLocks noChangeAspect="1"/>
          </p:cNvPicPr>
          <p:nvPr/>
        </p:nvPicPr>
        <p:blipFill>
          <a:blip r:embed="rId3"/>
          <a:stretch>
            <a:fillRect/>
          </a:stretch>
        </p:blipFill>
        <p:spPr>
          <a:xfrm>
            <a:off x="8971898" y="3984905"/>
            <a:ext cx="2709899" cy="2818840"/>
          </a:xfrm>
          <a:prstGeom prst="rect">
            <a:avLst/>
          </a:prstGeom>
        </p:spPr>
      </p:pic>
      <p:sp>
        <p:nvSpPr>
          <p:cNvPr id="9" name="Content Placeholder 2"/>
          <p:cNvSpPr txBox="1">
            <a:spLocks/>
          </p:cNvSpPr>
          <p:nvPr/>
        </p:nvSpPr>
        <p:spPr bwMode="auto">
          <a:xfrm>
            <a:off x="638175" y="3722147"/>
            <a:ext cx="8558605" cy="2546713"/>
          </a:xfrm>
          <a:prstGeom prst="rect">
            <a:avLst/>
          </a:prstGeom>
          <a:noFill/>
          <a:ln w="9525">
            <a:noFill/>
            <a:miter lim="800000"/>
            <a:headEnd/>
            <a:tailEnd/>
          </a:ln>
        </p:spPr>
        <p:txBody>
          <a:bodyPr vert="horz" wrap="square" lIns="91440" tIns="45720" rIns="91440" bIns="45720" numCol="1" anchor="t" anchorCtr="0" compatLnSpc="1">
            <a:prstTxWarp prst="textNoShape">
              <a:avLst/>
            </a:prstTxWarp>
            <a:noAutofit/>
          </a:bodyPr>
          <a:lst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eaLnBrk="1" hangingPunct="1">
              <a:lnSpc>
                <a:spcPct val="100000"/>
              </a:lnSpc>
              <a:buNone/>
            </a:pPr>
            <a:r>
              <a:rPr lang="en-US" sz="2000" dirty="0" smtClean="0"/>
              <a:t>   a</a:t>
            </a:r>
            <a:r>
              <a:rPr lang="en-US" sz="2000" dirty="0"/>
              <a:t>. Examine relationship between methylation and expression </a:t>
            </a:r>
            <a:r>
              <a:rPr lang="en-US" sz="1600" dirty="0" smtClean="0"/>
              <a:t>(per gene region) </a:t>
            </a:r>
            <a:endParaRPr lang="en-US" sz="1600" dirty="0"/>
          </a:p>
          <a:p>
            <a:pPr marL="0" indent="0" eaLnBrk="1" hangingPunct="1">
              <a:lnSpc>
                <a:spcPct val="100000"/>
              </a:lnSpc>
              <a:buNone/>
            </a:pPr>
            <a:r>
              <a:rPr lang="en-US" sz="2000" dirty="0" smtClean="0"/>
              <a:t>   b. Integrate methylation &amp; expression data to identify diff. methylated genes</a:t>
            </a:r>
          </a:p>
          <a:p>
            <a:pPr marL="0" indent="0" eaLnBrk="1" hangingPunct="1">
              <a:lnSpc>
                <a:spcPct val="100000"/>
              </a:lnSpc>
              <a:buFont typeface="Arial" charset="0"/>
              <a:buNone/>
            </a:pPr>
            <a:r>
              <a:rPr lang="en-US" sz="2000" dirty="0" smtClean="0">
                <a:solidFill>
                  <a:schemeClr val="accent5"/>
                </a:solidFill>
              </a:rPr>
              <a:t>2. Methylation &amp; Mutation </a:t>
            </a:r>
          </a:p>
          <a:p>
            <a:pPr marL="0" indent="0" eaLnBrk="1" hangingPunct="1">
              <a:lnSpc>
                <a:spcPct val="100000"/>
              </a:lnSpc>
              <a:buNone/>
            </a:pPr>
            <a:r>
              <a:rPr lang="en-US" sz="2000" dirty="0" smtClean="0"/>
              <a:t>   a. Integrate methylation &amp; mutation data to identify “driver” </a:t>
            </a:r>
            <a:r>
              <a:rPr lang="en-US" sz="2000" dirty="0" err="1" smtClean="0"/>
              <a:t>CpG</a:t>
            </a:r>
            <a:r>
              <a:rPr lang="en-US" sz="2000" dirty="0" smtClean="0"/>
              <a:t> mutations</a:t>
            </a:r>
          </a:p>
          <a:p>
            <a:pPr marL="0" indent="0" eaLnBrk="1" hangingPunct="1">
              <a:lnSpc>
                <a:spcPct val="100000"/>
              </a:lnSpc>
              <a:buNone/>
            </a:pPr>
            <a:r>
              <a:rPr lang="en-US" sz="2000" dirty="0"/>
              <a:t> </a:t>
            </a:r>
            <a:r>
              <a:rPr lang="en-US" sz="2000" dirty="0" smtClean="0"/>
              <a:t>  b. examine effect of cancer mutations on </a:t>
            </a:r>
            <a:r>
              <a:rPr lang="en-US" sz="2000" dirty="0" err="1" smtClean="0"/>
              <a:t>CpG</a:t>
            </a:r>
            <a:r>
              <a:rPr lang="en-US" sz="2000" dirty="0" smtClean="0"/>
              <a:t> &amp; methylation</a:t>
            </a:r>
          </a:p>
          <a:p>
            <a:pPr marL="0" indent="0" eaLnBrk="1" hangingPunct="1">
              <a:lnSpc>
                <a:spcPct val="100000"/>
              </a:lnSpc>
              <a:buFont typeface="Arial" charset="0"/>
              <a:buNone/>
            </a:pPr>
            <a:r>
              <a:rPr lang="en-US" sz="2000" dirty="0" smtClean="0">
                <a:solidFill>
                  <a:schemeClr val="accent5"/>
                </a:solidFill>
              </a:rPr>
              <a:t>3. Integration </a:t>
            </a:r>
            <a:r>
              <a:rPr lang="en-US" sz="2000" dirty="0">
                <a:solidFill>
                  <a:schemeClr val="accent5"/>
                </a:solidFill>
              </a:rPr>
              <a:t>Methylation, Mutation &amp; Expression</a:t>
            </a: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Title 1"/>
          <p:cNvSpPr>
            <a:spLocks noGrp="1"/>
          </p:cNvSpPr>
          <p:nvPr>
            <p:ph type="title"/>
          </p:nvPr>
        </p:nvSpPr>
        <p:spPr>
          <a:xfrm>
            <a:off x="592138" y="68263"/>
            <a:ext cx="6159500" cy="1357312"/>
          </a:xfrm>
        </p:spPr>
        <p:txBody>
          <a:bodyPr/>
          <a:lstStyle/>
          <a:p>
            <a:r>
              <a:rPr lang="en-US" b="1" smtClean="0"/>
              <a:t>Acknowledgements</a:t>
            </a:r>
          </a:p>
        </p:txBody>
      </p:sp>
      <p:sp>
        <p:nvSpPr>
          <p:cNvPr id="44034" name="Content Placeholder 2"/>
          <p:cNvSpPr>
            <a:spLocks noGrp="1"/>
          </p:cNvSpPr>
          <p:nvPr>
            <p:ph idx="1"/>
          </p:nvPr>
        </p:nvSpPr>
        <p:spPr>
          <a:xfrm>
            <a:off x="468313" y="1916113"/>
            <a:ext cx="5670550" cy="2882900"/>
          </a:xfrm>
        </p:spPr>
        <p:txBody>
          <a:bodyPr/>
          <a:lstStyle/>
          <a:p>
            <a:pPr marL="33338" indent="0">
              <a:buFont typeface="Arial" charset="0"/>
              <a:buNone/>
            </a:pPr>
            <a:r>
              <a:rPr lang="en-US" b="1" dirty="0" smtClean="0"/>
              <a:t>Dr. </a:t>
            </a:r>
            <a:r>
              <a:rPr lang="en-US" b="1" dirty="0" err="1" smtClean="0"/>
              <a:t>Carmit</a:t>
            </a:r>
            <a:r>
              <a:rPr lang="en-US" b="1" dirty="0" smtClean="0"/>
              <a:t> Levy </a:t>
            </a:r>
            <a:r>
              <a:rPr lang="en-US" dirty="0" smtClean="0"/>
              <a:t>and lab members</a:t>
            </a:r>
          </a:p>
          <a:p>
            <a:pPr marL="33338" indent="0">
              <a:buFont typeface="Arial" charset="0"/>
              <a:buNone/>
            </a:pPr>
            <a:endParaRPr lang="en-US" dirty="0" smtClean="0"/>
          </a:p>
          <a:p>
            <a:pPr marL="33338" indent="0">
              <a:buFont typeface="Arial" charset="0"/>
              <a:buNone/>
            </a:pPr>
            <a:r>
              <a:rPr lang="en-US" dirty="0" smtClean="0"/>
              <a:t>Prof. Ron Shamir</a:t>
            </a:r>
          </a:p>
          <a:p>
            <a:pPr marL="33338" indent="0">
              <a:buFont typeface="Arial" charset="0"/>
              <a:buNone/>
            </a:pPr>
            <a:r>
              <a:rPr lang="en-US" dirty="0" err="1" smtClean="0"/>
              <a:t>Dvir</a:t>
            </a:r>
            <a:r>
              <a:rPr lang="en-US" dirty="0" smtClean="0"/>
              <a:t> </a:t>
            </a:r>
            <a:r>
              <a:rPr lang="en-US" dirty="0" err="1" smtClean="0"/>
              <a:t>Netanely</a:t>
            </a:r>
            <a:endParaRPr lang="en-US" dirty="0" smtClean="0"/>
          </a:p>
          <a:p>
            <a:pPr marL="33338" indent="0">
              <a:buFont typeface="Arial" charset="0"/>
              <a:buNone/>
            </a:pPr>
            <a:endParaRPr lang="en-US" dirty="0" smtClean="0"/>
          </a:p>
          <a:p>
            <a:pPr marL="33338" indent="0">
              <a:buFont typeface="Arial" charset="0"/>
              <a:buNone/>
            </a:pPr>
            <a:r>
              <a:rPr lang="en-US" dirty="0" err="1" smtClean="0"/>
              <a:t>Sahar</a:t>
            </a:r>
            <a:r>
              <a:rPr lang="en-US" dirty="0" smtClean="0"/>
              <a:t> </a:t>
            </a:r>
            <a:r>
              <a:rPr lang="en-US" dirty="0" err="1" smtClean="0"/>
              <a:t>Gelfman</a:t>
            </a:r>
            <a:endParaRPr lang="en-US" dirty="0" smtClean="0"/>
          </a:p>
          <a:p>
            <a:pPr marL="33338" indent="0">
              <a:buFont typeface="Arial" charset="0"/>
              <a:buNone/>
            </a:pPr>
            <a:r>
              <a:rPr lang="en-US" dirty="0" smtClean="0"/>
              <a:t>Prof. Gil </a:t>
            </a:r>
            <a:r>
              <a:rPr lang="en-US" dirty="0" err="1" smtClean="0"/>
              <a:t>Ast</a:t>
            </a:r>
            <a:endParaRPr lang="en-US" dirty="0" smtClean="0"/>
          </a:p>
          <a:p>
            <a:pPr marL="33338" indent="0">
              <a:buFont typeface="Arial" charset="0"/>
              <a:buNone/>
            </a:pPr>
            <a:endParaRPr lang="en-US" dirty="0" smtClean="0"/>
          </a:p>
          <a:p>
            <a:pPr marL="33338" indent="0">
              <a:buFont typeface="Arial" charset="0"/>
              <a:buNone/>
            </a:pPr>
            <a:r>
              <a:rPr lang="en-US" dirty="0" smtClean="0"/>
              <a:t> </a:t>
            </a:r>
          </a:p>
        </p:txBody>
      </p:sp>
      <p:sp>
        <p:nvSpPr>
          <p:cNvPr id="44035" name="Rectangle 5"/>
          <p:cNvSpPr>
            <a:spLocks noChangeArrowheads="1"/>
          </p:cNvSpPr>
          <p:nvPr/>
        </p:nvSpPr>
        <p:spPr bwMode="auto">
          <a:xfrm>
            <a:off x="893763" y="5719763"/>
            <a:ext cx="10302875" cy="646112"/>
          </a:xfrm>
          <a:prstGeom prst="rect">
            <a:avLst/>
          </a:prstGeom>
          <a:noFill/>
          <a:ln w="9525">
            <a:noFill/>
            <a:miter lim="800000"/>
            <a:headEnd/>
            <a:tailEnd/>
          </a:ln>
        </p:spPr>
        <p:txBody>
          <a:bodyPr>
            <a:spAutoFit/>
          </a:bodyPr>
          <a:lstStyle/>
          <a:p>
            <a:pPr algn="ctr"/>
            <a:r>
              <a:rPr lang="en-US" sz="3600" b="1" i="1">
                <a:latin typeface="Times New Roman" pitchFamily="18" charset="0"/>
                <a:cs typeface="Times New Roman" pitchFamily="18" charset="0"/>
              </a:rPr>
              <a:t>Thank you for listening</a:t>
            </a:r>
          </a:p>
        </p:txBody>
      </p:sp>
      <p:pic>
        <p:nvPicPr>
          <p:cNvPr id="44036" name="Picture 2" descr="http://telligent.com/cfs-file.ashx/__key/communityserver-blogs-components-weblogfiles/00-00-00-05-55/3240.thank-you.jpg"/>
          <p:cNvPicPr>
            <a:picLocks noChangeAspect="1" noChangeArrowheads="1"/>
          </p:cNvPicPr>
          <p:nvPr/>
        </p:nvPicPr>
        <p:blipFill>
          <a:blip r:embed="rId3"/>
          <a:srcRect/>
          <a:stretch>
            <a:fillRect/>
          </a:stretch>
        </p:blipFill>
        <p:spPr bwMode="auto">
          <a:xfrm>
            <a:off x="6456363" y="1916113"/>
            <a:ext cx="3822700" cy="30511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itle 1"/>
          <p:cNvSpPr>
            <a:spLocks noGrp="1"/>
          </p:cNvSpPr>
          <p:nvPr>
            <p:ph type="title"/>
          </p:nvPr>
        </p:nvSpPr>
        <p:spPr/>
        <p:txBody>
          <a:bodyPr/>
          <a:lstStyle/>
          <a:p>
            <a:r>
              <a:rPr lang="en-US" smtClean="0"/>
              <a:t>The ‘fifth base’: 5-methylcytosine</a:t>
            </a:r>
          </a:p>
        </p:txBody>
      </p:sp>
      <p:sp>
        <p:nvSpPr>
          <p:cNvPr id="16386" name="Content Placeholder 2"/>
          <p:cNvSpPr>
            <a:spLocks noGrp="1"/>
          </p:cNvSpPr>
          <p:nvPr>
            <p:ph idx="1"/>
          </p:nvPr>
        </p:nvSpPr>
        <p:spPr/>
        <p:txBody>
          <a:bodyPr/>
          <a:lstStyle/>
          <a:p>
            <a:pPr marL="0" indent="0">
              <a:buFont typeface="Arial" charset="0"/>
              <a:buNone/>
            </a:pPr>
            <a:r>
              <a:rPr lang="en-US" sz="2400" smtClean="0">
                <a:latin typeface="Times New Roman" pitchFamily="18" charset="0"/>
                <a:cs typeface="Times New Roman" pitchFamily="18" charset="0"/>
              </a:rPr>
              <a:t>Published in February 2001, the rough draft version of the human genome was widely heralded as the “</a:t>
            </a:r>
            <a:r>
              <a:rPr lang="en-US" sz="2400" smtClean="0">
                <a:solidFill>
                  <a:srgbClr val="FF0000"/>
                </a:solidFill>
                <a:latin typeface="Times New Roman" pitchFamily="18" charset="0"/>
                <a:cs typeface="Times New Roman" pitchFamily="18" charset="0"/>
              </a:rPr>
              <a:t>book of life</a:t>
            </a:r>
            <a:r>
              <a:rPr lang="en-US" sz="2400" smtClean="0">
                <a:latin typeface="Times New Roman" pitchFamily="18" charset="0"/>
                <a:cs typeface="Times New Roman" pitchFamily="18" charset="0"/>
              </a:rPr>
              <a:t>,” an ∼3-billion-letter code composed of just four letters within which is described our cellular and physiological complexity, and our genetic heritage… Yet the book was missing proper formatting of some of the characters within its pages; omitted from this landmark volume was the elusive and dynamic </a:t>
            </a:r>
            <a:r>
              <a:rPr lang="en-US" sz="2400" smtClean="0">
                <a:solidFill>
                  <a:srgbClr val="FF0000"/>
                </a:solidFill>
                <a:latin typeface="Times New Roman" pitchFamily="18" charset="0"/>
                <a:cs typeface="Times New Roman" pitchFamily="18" charset="0"/>
              </a:rPr>
              <a:t>fifth letter of the code: 5-methylcytosine</a:t>
            </a:r>
            <a:r>
              <a:rPr lang="en-US" sz="2400" smtClean="0">
                <a:latin typeface="Times New Roman" pitchFamily="18" charset="0"/>
                <a:cs typeface="Times New Roman" pitchFamily="18" charset="0"/>
              </a:rPr>
              <a:t>… commonly referred to as DNA methylation, is a modified base that imparts an additional layer of heritable information upon the DNA code, which is important for regulating the underlying genetic information. </a:t>
            </a:r>
          </a:p>
        </p:txBody>
      </p:sp>
      <p:sp>
        <p:nvSpPr>
          <p:cNvPr id="16387" name="Slide Number Placeholder 3"/>
          <p:cNvSpPr>
            <a:spLocks noGrp="1"/>
          </p:cNvSpPr>
          <p:nvPr>
            <p:ph type="sldNum" sz="quarter" idx="12"/>
          </p:nvPr>
        </p:nvSpPr>
        <p:spPr bwMode="auto">
          <a:noFill/>
          <a:ln>
            <a:miter lim="800000"/>
            <a:headEnd/>
            <a:tailEnd/>
          </a:ln>
        </p:spPr>
        <p:txBody>
          <a:bodyPr/>
          <a:lstStyle/>
          <a:p>
            <a:fld id="{80A96029-E8C4-4E9E-A225-E162160016FB}" type="slidenum">
              <a:rPr lang="en-US" smtClean="0">
                <a:cs typeface="Arial" charset="0"/>
              </a:rPr>
              <a:pPr/>
              <a:t>3</a:t>
            </a:fld>
            <a:endParaRPr lang="en-US" smtClean="0">
              <a:cs typeface="Arial" charset="0"/>
            </a:endParaRPr>
          </a:p>
        </p:txBody>
      </p:sp>
      <p:sp>
        <p:nvSpPr>
          <p:cNvPr id="16388" name="Rectangle 4"/>
          <p:cNvSpPr>
            <a:spLocks noChangeArrowheads="1"/>
          </p:cNvSpPr>
          <p:nvPr/>
        </p:nvSpPr>
        <p:spPr bwMode="auto">
          <a:xfrm>
            <a:off x="963613" y="6097588"/>
            <a:ext cx="2020887" cy="338137"/>
          </a:xfrm>
          <a:prstGeom prst="rect">
            <a:avLst/>
          </a:prstGeom>
          <a:noFill/>
          <a:ln w="9525">
            <a:noFill/>
            <a:miter lim="800000"/>
            <a:headEnd/>
            <a:tailEnd/>
          </a:ln>
        </p:spPr>
        <p:txBody>
          <a:bodyPr wrap="none">
            <a:spAutoFit/>
          </a:bodyPr>
          <a:lstStyle/>
          <a:p>
            <a:pPr algn="l" rtl="0"/>
            <a:r>
              <a:rPr lang="en-US"/>
              <a:t>Lister &amp; Ecker, 2009</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Rectangle 2"/>
          <p:cNvSpPr>
            <a:spLocks noGrp="1"/>
          </p:cNvSpPr>
          <p:nvPr>
            <p:ph type="title"/>
          </p:nvPr>
        </p:nvSpPr>
        <p:spPr>
          <a:xfrm>
            <a:off x="3055171" y="2484381"/>
            <a:ext cx="7889838" cy="1325563"/>
          </a:xfrm>
        </p:spPr>
        <p:txBody>
          <a:bodyPr/>
          <a:lstStyle/>
          <a:p>
            <a:pPr eaLnBrk="1" hangingPunct="1"/>
            <a:r>
              <a:rPr lang="en-US" i="1" dirty="0" smtClean="0"/>
              <a:t>Thank you for listening</a:t>
            </a: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Slide Number Placeholder 3"/>
          <p:cNvSpPr>
            <a:spLocks noGrp="1"/>
          </p:cNvSpPr>
          <p:nvPr>
            <p:ph type="sldNum" sz="quarter" idx="12"/>
          </p:nvPr>
        </p:nvSpPr>
        <p:spPr/>
        <p:txBody>
          <a:bodyPr/>
          <a:lstStyle/>
          <a:p>
            <a:pPr>
              <a:defRPr/>
            </a:pPr>
            <a:fld id="{4747D713-776C-4FD9-BE74-77FE382AF5DA}" type="slidenum">
              <a:rPr lang="en-US" smtClean="0"/>
              <a:pPr>
                <a:defRPr/>
              </a:pPr>
              <a:t>31</a:t>
            </a:fld>
            <a:endParaRPr lang="en-US"/>
          </a:p>
        </p:txBody>
      </p:sp>
    </p:spTree>
    <p:extLst>
      <p:ext uri="{BB962C8B-B14F-4D97-AF65-F5344CB8AC3E}">
        <p14:creationId xmlns:p14="http://schemas.microsoft.com/office/powerpoint/2010/main" val="165650177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5" name="Title 1"/>
          <p:cNvSpPr>
            <a:spLocks noGrp="1"/>
          </p:cNvSpPr>
          <p:nvPr>
            <p:ph type="title" idx="4294967295"/>
          </p:nvPr>
        </p:nvSpPr>
        <p:spPr>
          <a:xfrm>
            <a:off x="1160463" y="333375"/>
            <a:ext cx="10515600" cy="411163"/>
          </a:xfrm>
        </p:spPr>
        <p:txBody>
          <a:bodyPr/>
          <a:lstStyle/>
          <a:p>
            <a:pPr eaLnBrk="1" hangingPunct="1"/>
            <a:r>
              <a:rPr lang="en-US" sz="3200" b="1" smtClean="0"/>
              <a:t>Illumina Platform Infinium HumanMethylation450 BeadChip</a:t>
            </a:r>
          </a:p>
        </p:txBody>
      </p:sp>
      <p:sp>
        <p:nvSpPr>
          <p:cNvPr id="47106" name="Slide Number Placeholder 3"/>
          <p:cNvSpPr txBox="1">
            <a:spLocks noGrp="1"/>
          </p:cNvSpPr>
          <p:nvPr/>
        </p:nvSpPr>
        <p:spPr bwMode="auto">
          <a:xfrm>
            <a:off x="8610600" y="5727700"/>
            <a:ext cx="2743200" cy="365125"/>
          </a:xfrm>
          <a:prstGeom prst="rect">
            <a:avLst/>
          </a:prstGeom>
          <a:noFill/>
          <a:ln w="9525">
            <a:noFill/>
            <a:miter lim="800000"/>
            <a:headEnd/>
            <a:tailEnd/>
          </a:ln>
        </p:spPr>
        <p:txBody>
          <a:bodyPr anchor="ctr"/>
          <a:lstStyle/>
          <a:p>
            <a:pPr rtl="0"/>
            <a:fld id="{F2A62828-4059-48D3-9D3D-D1DBD78410DF}" type="slidenum">
              <a:rPr lang="en-US" sz="1200">
                <a:solidFill>
                  <a:srgbClr val="898989"/>
                </a:solidFill>
                <a:latin typeface="Calibri" pitchFamily="34" charset="0"/>
              </a:rPr>
              <a:pPr rtl="0"/>
              <a:t>32</a:t>
            </a:fld>
            <a:endParaRPr lang="en-US" sz="1200">
              <a:solidFill>
                <a:srgbClr val="898989"/>
              </a:solidFill>
              <a:latin typeface="Calibri" pitchFamily="34" charset="0"/>
            </a:endParaRPr>
          </a:p>
        </p:txBody>
      </p:sp>
      <p:pic>
        <p:nvPicPr>
          <p:cNvPr id="47107" name="Picture 1"/>
          <p:cNvPicPr>
            <a:picLocks noChangeAspect="1"/>
          </p:cNvPicPr>
          <p:nvPr/>
        </p:nvPicPr>
        <p:blipFill>
          <a:blip r:embed="rId2"/>
          <a:srcRect/>
          <a:stretch>
            <a:fillRect/>
          </a:stretch>
        </p:blipFill>
        <p:spPr bwMode="auto">
          <a:xfrm>
            <a:off x="758825" y="962025"/>
            <a:ext cx="10445750" cy="58959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Title 1"/>
          <p:cNvSpPr>
            <a:spLocks noGrp="1"/>
          </p:cNvSpPr>
          <p:nvPr>
            <p:ph type="title" idx="4294967295"/>
          </p:nvPr>
        </p:nvSpPr>
        <p:spPr>
          <a:xfrm>
            <a:off x="341313" y="373063"/>
            <a:ext cx="12480925" cy="411162"/>
          </a:xfrm>
        </p:spPr>
        <p:txBody>
          <a:bodyPr/>
          <a:lstStyle/>
          <a:p>
            <a:pPr eaLnBrk="1" hangingPunct="1"/>
            <a:r>
              <a:rPr lang="en-US" sz="3600" b="1" smtClean="0"/>
              <a:t>Illumina Platform Infinium HumanMethylation450 BeadChip</a:t>
            </a:r>
          </a:p>
        </p:txBody>
      </p:sp>
      <p:sp>
        <p:nvSpPr>
          <p:cNvPr id="48130" name="Slide Number Placeholder 3"/>
          <p:cNvSpPr txBox="1">
            <a:spLocks noGrp="1"/>
          </p:cNvSpPr>
          <p:nvPr/>
        </p:nvSpPr>
        <p:spPr bwMode="auto">
          <a:xfrm>
            <a:off x="8610600" y="5727700"/>
            <a:ext cx="2743200" cy="365125"/>
          </a:xfrm>
          <a:prstGeom prst="rect">
            <a:avLst/>
          </a:prstGeom>
          <a:noFill/>
          <a:ln w="9525">
            <a:noFill/>
            <a:miter lim="800000"/>
            <a:headEnd/>
            <a:tailEnd/>
          </a:ln>
        </p:spPr>
        <p:txBody>
          <a:bodyPr anchor="ctr"/>
          <a:lstStyle/>
          <a:p>
            <a:pPr rtl="0"/>
            <a:fld id="{05F9FED8-1D83-456A-BB03-A753F412CD2F}" type="slidenum">
              <a:rPr lang="en-US" sz="1200">
                <a:solidFill>
                  <a:srgbClr val="898989"/>
                </a:solidFill>
                <a:latin typeface="Calibri" pitchFamily="34" charset="0"/>
              </a:rPr>
              <a:pPr rtl="0"/>
              <a:t>33</a:t>
            </a:fld>
            <a:endParaRPr lang="en-US" sz="1200">
              <a:solidFill>
                <a:srgbClr val="898989"/>
              </a:solidFill>
              <a:latin typeface="Calibri" pitchFamily="34" charset="0"/>
            </a:endParaRPr>
          </a:p>
        </p:txBody>
      </p:sp>
      <p:pic>
        <p:nvPicPr>
          <p:cNvPr id="48131" name="Picture 2"/>
          <p:cNvPicPr>
            <a:picLocks noChangeAspect="1"/>
          </p:cNvPicPr>
          <p:nvPr/>
        </p:nvPicPr>
        <p:blipFill>
          <a:blip r:embed="rId2"/>
          <a:srcRect/>
          <a:stretch>
            <a:fillRect/>
          </a:stretch>
        </p:blipFill>
        <p:spPr bwMode="auto">
          <a:xfrm>
            <a:off x="920750" y="1203325"/>
            <a:ext cx="9615488" cy="5240338"/>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Title 1"/>
          <p:cNvSpPr>
            <a:spLocks noGrp="1"/>
          </p:cNvSpPr>
          <p:nvPr>
            <p:ph type="title"/>
          </p:nvPr>
        </p:nvSpPr>
        <p:spPr>
          <a:xfrm>
            <a:off x="317500" y="0"/>
            <a:ext cx="10515600" cy="1325563"/>
          </a:xfrm>
        </p:spPr>
        <p:txBody>
          <a:bodyPr/>
          <a:lstStyle/>
          <a:p>
            <a:pPr eaLnBrk="1" hangingPunct="1"/>
            <a:r>
              <a:rPr lang="en-US" sz="4000" b="1" smtClean="0"/>
              <a:t>Methodology</a:t>
            </a:r>
            <a:r>
              <a:rPr lang="en-US" sz="3600" b="1" smtClean="0"/>
              <a:t>: DNA Methylation Analysis </a:t>
            </a:r>
          </a:p>
        </p:txBody>
      </p:sp>
      <p:sp>
        <p:nvSpPr>
          <p:cNvPr id="49154" name="Slide Number Placeholder 6"/>
          <p:cNvSpPr>
            <a:spLocks noGrp="1"/>
          </p:cNvSpPr>
          <p:nvPr>
            <p:ph type="sldNum" sz="quarter" idx="12"/>
          </p:nvPr>
        </p:nvSpPr>
        <p:spPr bwMode="auto">
          <a:noFill/>
          <a:ln>
            <a:miter lim="800000"/>
            <a:headEnd/>
            <a:tailEnd/>
          </a:ln>
        </p:spPr>
        <p:txBody>
          <a:bodyPr/>
          <a:lstStyle/>
          <a:p>
            <a:fld id="{921F91DC-BD3F-4F32-866F-6F7621E13F2E}" type="slidenum">
              <a:rPr lang="en-US" smtClean="0">
                <a:cs typeface="Arial" charset="0"/>
              </a:rPr>
              <a:pPr/>
              <a:t>34</a:t>
            </a:fld>
            <a:endParaRPr lang="en-US" smtClean="0">
              <a:cs typeface="Arial" charset="0"/>
            </a:endParaRPr>
          </a:p>
        </p:txBody>
      </p:sp>
      <p:sp>
        <p:nvSpPr>
          <p:cNvPr id="2" name="Content Placeholder 1"/>
          <p:cNvSpPr>
            <a:spLocks noGrp="1"/>
          </p:cNvSpPr>
          <p:nvPr>
            <p:ph idx="1"/>
          </p:nvPr>
        </p:nvSpPr>
        <p:spPr>
          <a:xfrm>
            <a:off x="750888" y="1325563"/>
            <a:ext cx="10860087" cy="4922837"/>
          </a:xfrm>
          <a:solidFill>
            <a:schemeClr val="bg1">
              <a:lumMod val="95000"/>
            </a:schemeClr>
          </a:solidFill>
          <a:effectLst>
            <a:outerShdw blurRad="50800" dist="38100" dir="8100000" algn="tr" rotWithShape="0">
              <a:prstClr val="black">
                <a:alpha val="40000"/>
              </a:prstClr>
            </a:outerShdw>
          </a:effectLst>
        </p:spPr>
        <p:txBody>
          <a:bodyPr/>
          <a:lstStyle/>
          <a:p>
            <a:pPr marL="0" indent="0">
              <a:buFont typeface="Arial" panose="020B0604020202020204" pitchFamily="34" charset="0"/>
              <a:buNone/>
              <a:defRPr/>
            </a:pPr>
            <a:r>
              <a:rPr lang="en-US" sz="2000" dirty="0" err="1"/>
              <a:t>Illumina</a:t>
            </a:r>
            <a:r>
              <a:rPr lang="en-US" sz="2000" dirty="0"/>
              <a:t> Methylation Analyzer (IMA)</a:t>
            </a:r>
          </a:p>
          <a:p>
            <a:pPr>
              <a:defRPr/>
            </a:pPr>
            <a:r>
              <a:rPr lang="en-US" sz="2000" dirty="0" smtClean="0"/>
              <a:t>Calculates Differential methylation for </a:t>
            </a:r>
            <a:r>
              <a:rPr lang="en-US" sz="2000" dirty="0"/>
              <a:t>5’ UTR, first exon, gene </a:t>
            </a:r>
            <a:r>
              <a:rPr lang="en-US" sz="2000" dirty="0" smtClean="0"/>
              <a:t>body</a:t>
            </a:r>
            <a:r>
              <a:rPr lang="en-US" sz="2000" dirty="0"/>
              <a:t>, 3’ UTR, </a:t>
            </a:r>
            <a:r>
              <a:rPr lang="en-US" sz="2000" dirty="0" err="1"/>
              <a:t>CpG</a:t>
            </a:r>
            <a:r>
              <a:rPr lang="en-US" sz="2000" dirty="0"/>
              <a:t> island, </a:t>
            </a:r>
            <a:r>
              <a:rPr lang="en-US" sz="2000" dirty="0" err="1"/>
              <a:t>CpG</a:t>
            </a:r>
            <a:r>
              <a:rPr lang="en-US" sz="2000" dirty="0"/>
              <a:t> shore, </a:t>
            </a:r>
            <a:r>
              <a:rPr lang="en-US" sz="2000" dirty="0" err="1"/>
              <a:t>CpG</a:t>
            </a:r>
            <a:r>
              <a:rPr lang="en-US" sz="2000" dirty="0"/>
              <a:t> shelf</a:t>
            </a:r>
          </a:p>
          <a:p>
            <a:pPr>
              <a:defRPr/>
            </a:pPr>
            <a:r>
              <a:rPr lang="en-US" sz="2000" dirty="0" smtClean="0"/>
              <a:t>Mean, Median, </a:t>
            </a:r>
            <a:r>
              <a:rPr lang="en-US" sz="2000" dirty="0" err="1" smtClean="0"/>
              <a:t>Tukey’s</a:t>
            </a:r>
            <a:r>
              <a:rPr lang="en-US" sz="2000" dirty="0" smtClean="0"/>
              <a:t> </a:t>
            </a:r>
            <a:r>
              <a:rPr lang="en-US" sz="2000" dirty="0" err="1"/>
              <a:t>Biweight</a:t>
            </a:r>
            <a:r>
              <a:rPr lang="en-US" sz="2000" dirty="0"/>
              <a:t> robust average</a:t>
            </a:r>
          </a:p>
          <a:p>
            <a:pPr>
              <a:defRPr/>
            </a:pPr>
            <a:r>
              <a:rPr lang="en-US" sz="2000" dirty="0" smtClean="0"/>
              <a:t>Identifies </a:t>
            </a:r>
            <a:r>
              <a:rPr lang="en-US" sz="2000" dirty="0"/>
              <a:t>DMRs in regions</a:t>
            </a:r>
          </a:p>
          <a:p>
            <a:pPr>
              <a:defRPr/>
            </a:pPr>
            <a:r>
              <a:rPr lang="en-US" sz="2000" dirty="0" smtClean="0"/>
              <a:t>Wilcoxon </a:t>
            </a:r>
            <a:r>
              <a:rPr lang="en-US" sz="2000" dirty="0"/>
              <a:t>rank-sum test</a:t>
            </a:r>
          </a:p>
          <a:p>
            <a:pPr>
              <a:defRPr/>
            </a:pPr>
            <a:r>
              <a:rPr lang="en-US" sz="2000" dirty="0" smtClean="0"/>
              <a:t>Student’s </a:t>
            </a:r>
            <a:r>
              <a:rPr lang="en-US" sz="2000" dirty="0"/>
              <a:t>t-test</a:t>
            </a:r>
          </a:p>
          <a:p>
            <a:pPr>
              <a:defRPr/>
            </a:pPr>
            <a:r>
              <a:rPr lang="en-US" sz="2000" dirty="0" smtClean="0"/>
              <a:t>Empirical </a:t>
            </a:r>
            <a:r>
              <a:rPr lang="en-US" sz="2000" dirty="0"/>
              <a:t>Bayes</a:t>
            </a:r>
          </a:p>
          <a:p>
            <a:pPr>
              <a:defRPr/>
            </a:pPr>
            <a:r>
              <a:rPr lang="en-US" sz="2000" dirty="0" smtClean="0"/>
              <a:t>Generalized </a:t>
            </a:r>
            <a:r>
              <a:rPr lang="en-US" sz="2000" dirty="0"/>
              <a:t>linear models</a:t>
            </a:r>
          </a:p>
          <a:p>
            <a:pPr marL="0" indent="0">
              <a:buFont typeface="Arial" panose="020B0604020202020204" pitchFamily="34" charset="0"/>
              <a:buNone/>
              <a:defRPr/>
            </a:pPr>
            <a:r>
              <a:rPr lang="en-US" sz="2000" dirty="0" smtClean="0"/>
              <a:t>Multiple </a:t>
            </a:r>
            <a:r>
              <a:rPr lang="en-US" sz="2000" dirty="0"/>
              <a:t>Testing Correction</a:t>
            </a:r>
          </a:p>
          <a:p>
            <a:pPr>
              <a:defRPr/>
            </a:pPr>
            <a:r>
              <a:rPr lang="en-US" sz="2000" dirty="0" err="1" smtClean="0"/>
              <a:t>Bonferroni</a:t>
            </a:r>
            <a:endParaRPr lang="en-US" sz="2000" dirty="0"/>
          </a:p>
          <a:p>
            <a:pPr>
              <a:defRPr/>
            </a:pPr>
            <a:r>
              <a:rPr lang="en-US" sz="2000" dirty="0" smtClean="0"/>
              <a:t>False </a:t>
            </a:r>
            <a:r>
              <a:rPr lang="en-US" sz="2000" dirty="0"/>
              <a:t>Discovery Rate </a:t>
            </a:r>
            <a:endParaRPr lang="en-US" sz="1800" dirty="0" smtClean="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Title 1"/>
          <p:cNvSpPr>
            <a:spLocks noGrp="1"/>
          </p:cNvSpPr>
          <p:nvPr>
            <p:ph type="title"/>
          </p:nvPr>
        </p:nvSpPr>
        <p:spPr>
          <a:xfrm>
            <a:off x="241300" y="123825"/>
            <a:ext cx="10855325" cy="1325563"/>
          </a:xfrm>
        </p:spPr>
        <p:txBody>
          <a:bodyPr/>
          <a:lstStyle/>
          <a:p>
            <a:pPr eaLnBrk="1" hangingPunct="1"/>
            <a:r>
              <a:rPr lang="en-US" sz="3600" b="1" smtClean="0"/>
              <a:t>Introduction: Publication limitations</a:t>
            </a:r>
          </a:p>
        </p:txBody>
      </p:sp>
      <p:graphicFrame>
        <p:nvGraphicFramePr>
          <p:cNvPr id="8" name="Content Placeholder 7"/>
          <p:cNvGraphicFramePr>
            <a:graphicFrameLocks noGrp="1"/>
          </p:cNvGraphicFramePr>
          <p:nvPr>
            <p:ph idx="1"/>
          </p:nvPr>
        </p:nvGraphicFramePr>
        <p:xfrm>
          <a:off x="5445125" y="1454150"/>
          <a:ext cx="6278564" cy="3981453"/>
        </p:xfrm>
        <a:graphic>
          <a:graphicData uri="http://schemas.openxmlformats.org/drawingml/2006/table">
            <a:tbl>
              <a:tblPr/>
              <a:tblGrid>
                <a:gridCol w="3078743"/>
                <a:gridCol w="1036364"/>
                <a:gridCol w="2163457"/>
              </a:tblGrid>
              <a:tr h="438474">
                <a:tc gridSpan="3">
                  <a:txBody>
                    <a:bodyPr/>
                    <a:lstStyle/>
                    <a:p>
                      <a:pPr fontAlgn="t"/>
                      <a:r>
                        <a:rPr lang="en-US" sz="1400" dirty="0">
                          <a:solidFill>
                            <a:srgbClr val="FFFFFF"/>
                          </a:solidFill>
                          <a:effectLst/>
                        </a:rPr>
                        <a:t>Projects with limitations until specific dates or until a marker paper is published, whichever comes </a:t>
                      </a:r>
                      <a:r>
                        <a:rPr lang="en-US" sz="1400" dirty="0" err="1" smtClean="0">
                          <a:solidFill>
                            <a:srgbClr val="FFFFFF"/>
                          </a:solidFill>
                          <a:effectLst/>
                        </a:rPr>
                        <a:t>first.Please</a:t>
                      </a:r>
                      <a:r>
                        <a:rPr lang="en-US" sz="1400" dirty="0" smtClean="0">
                          <a:solidFill>
                            <a:srgbClr val="FFFFFF"/>
                          </a:solidFill>
                          <a:effectLst/>
                        </a:rPr>
                        <a:t> contact</a:t>
                      </a:r>
                      <a:r>
                        <a:rPr lang="en-US" sz="1400" dirty="0">
                          <a:effectLst/>
                        </a:rPr>
                        <a:t> </a:t>
                      </a:r>
                      <a:r>
                        <a:rPr lang="en-US" sz="1400" u="none" strike="noStrike" dirty="0">
                          <a:solidFill>
                            <a:srgbClr val="FFFFFF"/>
                          </a:solidFill>
                          <a:effectLst/>
                          <a:hlinkClick r:id="rId2"/>
                        </a:rPr>
                        <a:t>tcga@mail.nih.gov</a:t>
                      </a:r>
                      <a:r>
                        <a:rPr lang="en-US" sz="1400" dirty="0">
                          <a:effectLst/>
                        </a:rPr>
                        <a:t> </a:t>
                      </a:r>
                      <a:r>
                        <a:rPr lang="en-US" sz="1400" dirty="0">
                          <a:solidFill>
                            <a:srgbClr val="FFFFFF"/>
                          </a:solidFill>
                          <a:effectLst/>
                        </a:rPr>
                        <a:t>before publishing.</a:t>
                      </a:r>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225101">
                <a:tc>
                  <a:txBody>
                    <a:bodyPr/>
                    <a:lstStyle/>
                    <a:p>
                      <a:pPr fontAlgn="t"/>
                      <a:r>
                        <a:rPr lang="en-US" sz="1400" dirty="0" err="1">
                          <a:effectLst/>
                        </a:rPr>
                        <a:t>Chromophobe</a:t>
                      </a:r>
                      <a:r>
                        <a:rPr lang="en-US" sz="1400" dirty="0">
                          <a:effectLst/>
                        </a:rPr>
                        <a:t> renal cell carcinoma (KICH)</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limitations </a:t>
                      </a:r>
                      <a:r>
                        <a:rPr lang="en-US" sz="1400" dirty="0" smtClean="0">
                          <a:effectLst/>
                        </a:rPr>
                        <a:t>until </a:t>
                      </a:r>
                      <a:r>
                        <a:rPr lang="en-US" sz="1400" dirty="0">
                          <a:effectLst/>
                        </a:rPr>
                        <a:t>12/12/2013</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dirty="0">
                          <a:effectLst/>
                        </a:rPr>
                        <a:t>Bladder cancer (BLCA)</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limitations </a:t>
                      </a:r>
                      <a:r>
                        <a:rPr lang="en-US" sz="1400" dirty="0" smtClean="0">
                          <a:effectLst/>
                        </a:rPr>
                        <a:t>until </a:t>
                      </a:r>
                      <a:r>
                        <a:rPr lang="en-US" sz="1400" dirty="0">
                          <a:effectLst/>
                        </a:rPr>
                        <a:t>12/27/2013</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a:effectLst/>
                        </a:rPr>
                        <a:t>Lower Grade Glioma (LGG)</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3/11/2014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a:effectLst/>
                        </a:rPr>
                        <a:t>Prostate adenocarcinoma (PRAD)</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3/11/2014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a:effectLst/>
                        </a:rPr>
                        <a:t>Kidney papillary carcinoma (KIRP)</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06/20/2014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dirty="0">
                          <a:effectLst/>
                        </a:rPr>
                        <a:t>Liver hepatocellular carcinoma (LIHC)</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07/31/2014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a:effectLst/>
                        </a:rPr>
                        <a:t>Cervical squamous cell carcinoma (CESC)</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09/27/2014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a:effectLst/>
                        </a:rPr>
                        <a:t>Uterine carcinosarcoma (UCS)</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10/31/2014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101">
                <a:tc>
                  <a:txBody>
                    <a:bodyPr/>
                    <a:lstStyle/>
                    <a:p>
                      <a:pPr fontAlgn="t"/>
                      <a:r>
                        <a:rPr lang="en-US" sz="1400">
                          <a:effectLst/>
                        </a:rPr>
                        <a:t>Adrenocortical carcinoma (ACC)</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gridSpan="2">
                  <a:txBody>
                    <a:bodyPr/>
                    <a:lstStyle/>
                    <a:p>
                      <a:pPr fontAlgn="t"/>
                      <a:r>
                        <a:rPr lang="en-US" sz="1400" dirty="0">
                          <a:effectLst/>
                        </a:rPr>
                        <a:t>Publication </a:t>
                      </a:r>
                      <a:r>
                        <a:rPr lang="en-US" sz="1400" dirty="0" smtClean="0">
                          <a:effectLst/>
                        </a:rPr>
                        <a:t>limitations until </a:t>
                      </a:r>
                      <a:r>
                        <a:rPr lang="en-US" sz="1400" dirty="0">
                          <a:effectLst/>
                        </a:rPr>
                        <a:t>11/09/2014</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pPr fontAlgn="t"/>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438474">
                <a:tc gridSpan="3">
                  <a:txBody>
                    <a:bodyPr/>
                    <a:lstStyle/>
                    <a:p>
                      <a:pPr fontAlgn="t"/>
                      <a:r>
                        <a:rPr lang="en-US" sz="1400" dirty="0">
                          <a:solidFill>
                            <a:srgbClr val="FFFFFF"/>
                          </a:solidFill>
                          <a:effectLst/>
                        </a:rPr>
                        <a:t>Projects that have not yet shipped 50% expected cases; Please check with </a:t>
                      </a:r>
                      <a:r>
                        <a:rPr lang="en-US" sz="1400" dirty="0" smtClean="0">
                          <a:solidFill>
                            <a:srgbClr val="FFFFFF"/>
                          </a:solidFill>
                          <a:effectLst/>
                        </a:rPr>
                        <a:t>prior </a:t>
                      </a:r>
                      <a:r>
                        <a:rPr lang="en-US" sz="1400" dirty="0">
                          <a:solidFill>
                            <a:srgbClr val="FFFFFF"/>
                          </a:solidFill>
                          <a:effectLst/>
                        </a:rPr>
                        <a:t>to publication.</a:t>
                      </a:r>
                      <a:endParaRPr lang="en-US" sz="1400" dirty="0">
                        <a:effectLst/>
                      </a:endParaRP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000000"/>
                    </a:solidFill>
                  </a:tcPr>
                </a:tc>
                <a:tc hMerge="1">
                  <a:txBody>
                    <a:bodyPr/>
                    <a:lstStyle/>
                    <a:p>
                      <a:endParaRPr lang="en-US"/>
                    </a:p>
                  </a:txBody>
                  <a:tcPr/>
                </a:tc>
                <a:tc hMerge="1">
                  <a:txBody>
                    <a:bodyPr/>
                    <a:lstStyle/>
                    <a:p>
                      <a:endParaRPr lang="en-US"/>
                    </a:p>
                  </a:txBody>
                  <a:tcPr/>
                </a:tc>
              </a:tr>
              <a:tr h="1078596">
                <a:tc gridSpan="2">
                  <a:txBody>
                    <a:bodyPr/>
                    <a:lstStyle/>
                    <a:p>
                      <a:pPr fontAlgn="t"/>
                      <a:r>
                        <a:rPr lang="en-US" sz="1400" dirty="0">
                          <a:effectLst/>
                        </a:rPr>
                        <a:t>Diffuse large B-cell lymphoma (DLBC), Esophageal cancer (ESCA), Mesothelioma (MESO), Pancreatic adenocarcinoma (PAAD), </a:t>
                      </a:r>
                      <a:r>
                        <a:rPr lang="en-US" sz="1400" dirty="0" err="1">
                          <a:effectLst/>
                        </a:rPr>
                        <a:t>Pheochromocytoma</a:t>
                      </a:r>
                      <a:r>
                        <a:rPr lang="en-US" sz="1400" dirty="0">
                          <a:effectLst/>
                        </a:rPr>
                        <a:t>/</a:t>
                      </a:r>
                      <a:r>
                        <a:rPr lang="en-US" sz="1400" dirty="0" err="1">
                          <a:effectLst/>
                        </a:rPr>
                        <a:t>Paraganglioma</a:t>
                      </a:r>
                      <a:r>
                        <a:rPr lang="en-US" sz="1400" dirty="0">
                          <a:effectLst/>
                        </a:rPr>
                        <a:t> (PCPG), Sarcoma (SARC)</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hMerge="1">
                  <a:txBody>
                    <a:bodyPr/>
                    <a:lstStyle/>
                    <a:p>
                      <a:endParaRPr lang="en-US"/>
                    </a:p>
                  </a:txBody>
                  <a:tcPr/>
                </a:tc>
                <a:tc>
                  <a:txBody>
                    <a:bodyPr/>
                    <a:lstStyle/>
                    <a:p>
                      <a:pPr fontAlgn="t"/>
                      <a:r>
                        <a:rPr lang="en-US" sz="1400" dirty="0">
                          <a:effectLst/>
                        </a:rPr>
                        <a:t>Projects have not reached 100 cases; Please check with </a:t>
                      </a:r>
                      <a:r>
                        <a:rPr lang="en-US" sz="1400" dirty="0" smtClean="0">
                          <a:effectLst/>
                        </a:rPr>
                        <a:t>prior </a:t>
                      </a:r>
                      <a:r>
                        <a:rPr lang="en-US" sz="1400" dirty="0">
                          <a:effectLst/>
                        </a:rPr>
                        <a:t>to any publication</a:t>
                      </a:r>
                    </a:p>
                  </a:txBody>
                  <a:tcPr marL="8794" marR="8794"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graphicFrame>
        <p:nvGraphicFramePr>
          <p:cNvPr id="7" name="Content Placeholder 4"/>
          <p:cNvGraphicFramePr>
            <a:graphicFrameLocks/>
          </p:cNvGraphicFramePr>
          <p:nvPr/>
        </p:nvGraphicFramePr>
        <p:xfrm>
          <a:off x="247650" y="1495425"/>
          <a:ext cx="4986730" cy="4638775"/>
        </p:xfrm>
        <a:graphic>
          <a:graphicData uri="http://schemas.openxmlformats.org/drawingml/2006/table">
            <a:tbl>
              <a:tblPr/>
              <a:tblGrid>
                <a:gridCol w="3531422"/>
                <a:gridCol w="1455308"/>
              </a:tblGrid>
              <a:tr h="219213">
                <a:tc>
                  <a:txBody>
                    <a:bodyPr/>
                    <a:lstStyle/>
                    <a:p>
                      <a:pPr algn="l"/>
                      <a:r>
                        <a:rPr lang="en-US" sz="1400" dirty="0">
                          <a:effectLst/>
                        </a:rPr>
                        <a:t>Tumor Type</a:t>
                      </a:r>
                    </a:p>
                  </a:txBody>
                  <a:tcPr marL="8793" marR="8793" marT="2931" marB="2931" anchor="ctr">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ECECEC"/>
                    </a:solidFill>
                  </a:tcPr>
                </a:tc>
                <a:tc>
                  <a:txBody>
                    <a:bodyPr/>
                    <a:lstStyle/>
                    <a:p>
                      <a:pPr algn="l"/>
                      <a:r>
                        <a:rPr lang="en-US" sz="1400">
                          <a:effectLst/>
                        </a:rPr>
                        <a:t>Data Status</a:t>
                      </a:r>
                    </a:p>
                  </a:txBody>
                  <a:tcPr marL="8793" marR="8793" marT="2931" marB="2931" anchor="ctr">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ECECEC"/>
                    </a:solidFill>
                  </a:tcPr>
                </a:tc>
              </a:tr>
              <a:tr h="651780">
                <a:tc>
                  <a:txBody>
                    <a:bodyPr/>
                    <a:lstStyle/>
                    <a:p>
                      <a:pPr fontAlgn="t"/>
                      <a:r>
                        <a:rPr lang="en-US" sz="1400">
                          <a:effectLst/>
                        </a:rPr>
                        <a:t>Acute Myeloid Leukemia (AML)</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dirty="0">
                          <a:effectLst/>
                        </a:rPr>
                        <a:t>No </a:t>
                      </a:r>
                      <a:r>
                        <a:rPr lang="en-US" sz="1400" dirty="0" smtClean="0">
                          <a:effectLst/>
                        </a:rPr>
                        <a:t>restrictions; all data avail.</a:t>
                      </a:r>
                      <a:r>
                        <a:rPr lang="en-US" sz="1400" baseline="0" dirty="0" smtClean="0">
                          <a:effectLst/>
                        </a:rPr>
                        <a:t> </a:t>
                      </a:r>
                      <a:r>
                        <a:rPr lang="en-US" sz="1400" dirty="0" smtClean="0">
                          <a:effectLst/>
                        </a:rPr>
                        <a:t>w/out limitations</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a:effectLst/>
                        </a:rPr>
                        <a:t>Breast cancer (BRCA)</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dirty="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a:effectLst/>
                        </a:rPr>
                        <a:t>Clear cell carcinoma (KIRC)</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438429">
                <a:tc>
                  <a:txBody>
                    <a:bodyPr/>
                    <a:lstStyle/>
                    <a:p>
                      <a:pPr fontAlgn="t"/>
                      <a:r>
                        <a:rPr lang="en-US" sz="1400" dirty="0">
                          <a:effectLst/>
                        </a:rPr>
                        <a:t>Colon and rectal adenocarcinoma (COAD, READ)</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a:effectLst/>
                        </a:rPr>
                        <a:t>Cutaneous melanoma (SKCM)</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a:effectLst/>
                        </a:rPr>
                        <a:t>Glioblastoma multiforme (GBM)</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438429">
                <a:tc>
                  <a:txBody>
                    <a:bodyPr/>
                    <a:lstStyle/>
                    <a:p>
                      <a:pPr fontAlgn="t"/>
                      <a:r>
                        <a:rPr lang="en-US" sz="1400">
                          <a:effectLst/>
                        </a:rPr>
                        <a:t>Head and neck squamous cell carcinoma (HNSC)</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a:effectLst/>
                        </a:rPr>
                        <a:t>Lung adenocarcinoma (LUAD)</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438429">
                <a:tc>
                  <a:txBody>
                    <a:bodyPr/>
                    <a:lstStyle/>
                    <a:p>
                      <a:pPr fontAlgn="t"/>
                      <a:r>
                        <a:rPr lang="it-IT" sz="1400">
                          <a:effectLst/>
                        </a:rPr>
                        <a:t>Lung squamous cell carcinoma (LUSC)</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438429">
                <a:tc>
                  <a:txBody>
                    <a:bodyPr/>
                    <a:lstStyle/>
                    <a:p>
                      <a:pPr fontAlgn="t"/>
                      <a:r>
                        <a:rPr lang="en-US" sz="1400" dirty="0">
                          <a:effectLst/>
                        </a:rPr>
                        <a:t>Ovarian serous </a:t>
                      </a:r>
                      <a:r>
                        <a:rPr lang="en-US" sz="1400" dirty="0" err="1">
                          <a:effectLst/>
                        </a:rPr>
                        <a:t>cystadenocarcinoma</a:t>
                      </a:r>
                      <a:r>
                        <a:rPr lang="en-US" sz="1400" dirty="0">
                          <a:effectLst/>
                        </a:rPr>
                        <a:t> (OV)</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dirty="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dirty="0">
                          <a:effectLst/>
                        </a:rPr>
                        <a:t>Stomach adenocarcinoma (STAD)</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225077">
                <a:tc>
                  <a:txBody>
                    <a:bodyPr/>
                    <a:lstStyle/>
                    <a:p>
                      <a:pPr fontAlgn="t"/>
                      <a:r>
                        <a:rPr lang="en-US" sz="1400">
                          <a:effectLst/>
                        </a:rPr>
                        <a:t>Thyroid carcinoma (THCA)</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r h="438429">
                <a:tc>
                  <a:txBody>
                    <a:bodyPr/>
                    <a:lstStyle/>
                    <a:p>
                      <a:pPr fontAlgn="t"/>
                      <a:r>
                        <a:rPr lang="it-IT" sz="1400">
                          <a:effectLst/>
                        </a:rPr>
                        <a:t>Uterine corpus endometrial carcinoma (UCEC)</a:t>
                      </a: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c>
                  <a:txBody>
                    <a:bodyPr/>
                    <a:lstStyle/>
                    <a:p>
                      <a:pPr fontAlgn="t"/>
                      <a:r>
                        <a:rPr lang="en-US" sz="1400" dirty="0" smtClean="0">
                          <a:effectLst/>
                        </a:rPr>
                        <a:t>As above</a:t>
                      </a:r>
                      <a:endParaRPr lang="en-US" sz="1400" dirty="0">
                        <a:effectLst/>
                      </a:endParaRPr>
                    </a:p>
                  </a:txBody>
                  <a:tcPr marL="8793" marR="8793" marT="5863" marB="5863">
                    <a:lnL w="9525" cap="flat" cmpd="sng" algn="ctr">
                      <a:solidFill>
                        <a:srgbClr val="C3C3C3"/>
                      </a:solidFill>
                      <a:prstDash val="solid"/>
                      <a:round/>
                      <a:headEnd type="none" w="med" len="med"/>
                      <a:tailEnd type="none" w="med" len="med"/>
                    </a:lnL>
                    <a:lnR w="9525" cap="flat" cmpd="sng" algn="ctr">
                      <a:solidFill>
                        <a:srgbClr val="C3C3C3"/>
                      </a:solidFill>
                      <a:prstDash val="solid"/>
                      <a:round/>
                      <a:headEnd type="none" w="med" len="med"/>
                      <a:tailEnd type="none" w="med" len="med"/>
                    </a:lnR>
                    <a:lnT w="9525" cap="flat" cmpd="sng" algn="ctr">
                      <a:solidFill>
                        <a:srgbClr val="C3C3C3"/>
                      </a:solidFill>
                      <a:prstDash val="solid"/>
                      <a:round/>
                      <a:headEnd type="none" w="med" len="med"/>
                      <a:tailEnd type="none" w="med" len="med"/>
                    </a:lnT>
                    <a:lnB w="9525" cap="flat" cmpd="sng" algn="ctr">
                      <a:solidFill>
                        <a:srgbClr val="C3C3C3"/>
                      </a:solidFill>
                      <a:prstDash val="solid"/>
                      <a:round/>
                      <a:headEnd type="none" w="med" len="med"/>
                      <a:tailEnd type="none" w="med" len="med"/>
                    </a:lnB>
                    <a:solidFill>
                      <a:srgbClr val="FFFFFF"/>
                    </a:solidFill>
                  </a:tcPr>
                </a:tc>
              </a:tr>
            </a:tbl>
          </a:graphicData>
        </a:graphic>
      </p:graphicFrame>
      <p:sp>
        <p:nvSpPr>
          <p:cNvPr id="50265" name="Slide Number Placeholder 8"/>
          <p:cNvSpPr>
            <a:spLocks noGrp="1"/>
          </p:cNvSpPr>
          <p:nvPr>
            <p:ph type="sldNum" sz="quarter" idx="12"/>
          </p:nvPr>
        </p:nvSpPr>
        <p:spPr bwMode="auto">
          <a:noFill/>
          <a:ln>
            <a:miter lim="800000"/>
            <a:headEnd/>
            <a:tailEnd/>
          </a:ln>
        </p:spPr>
        <p:txBody>
          <a:bodyPr/>
          <a:lstStyle/>
          <a:p>
            <a:fld id="{4A21BA74-886B-4746-8C36-9338DFAE3BA4}" type="slidenum">
              <a:rPr lang="en-US" smtClean="0">
                <a:cs typeface="Arial" charset="0"/>
              </a:rPr>
              <a:pPr/>
              <a:t>35</a:t>
            </a:fld>
            <a:endParaRPr lang="en-US" smtClean="0">
              <a:cs typeface="Arial" charset="0"/>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Title 1"/>
          <p:cNvSpPr>
            <a:spLocks noGrp="1"/>
          </p:cNvSpPr>
          <p:nvPr>
            <p:ph type="title"/>
          </p:nvPr>
        </p:nvSpPr>
        <p:spPr>
          <a:xfrm>
            <a:off x="317500" y="0"/>
            <a:ext cx="10515600" cy="1325563"/>
          </a:xfrm>
        </p:spPr>
        <p:txBody>
          <a:bodyPr/>
          <a:lstStyle/>
          <a:p>
            <a:pPr eaLnBrk="1" hangingPunct="1"/>
            <a:r>
              <a:rPr lang="en-US" sz="4000" b="1" smtClean="0"/>
              <a:t>Methodology</a:t>
            </a:r>
            <a:r>
              <a:rPr lang="en-US" sz="3600" b="1" smtClean="0"/>
              <a:t>: TCGA database</a:t>
            </a:r>
          </a:p>
        </p:txBody>
      </p:sp>
      <p:sp>
        <p:nvSpPr>
          <p:cNvPr id="51202" name="Content Placeholder 2"/>
          <p:cNvSpPr>
            <a:spLocks noGrp="1"/>
          </p:cNvSpPr>
          <p:nvPr>
            <p:ph idx="1"/>
          </p:nvPr>
        </p:nvSpPr>
        <p:spPr>
          <a:xfrm>
            <a:off x="501650" y="1336675"/>
            <a:ext cx="2466975" cy="742950"/>
          </a:xfrm>
        </p:spPr>
        <p:txBody>
          <a:bodyPr/>
          <a:lstStyle/>
          <a:p>
            <a:pPr marL="0" indent="0" eaLnBrk="1" hangingPunct="1">
              <a:buFont typeface="Arial" charset="0"/>
              <a:buNone/>
            </a:pPr>
            <a:r>
              <a:rPr lang="en-US" smtClean="0"/>
              <a:t>Data types</a:t>
            </a:r>
          </a:p>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endParaRPr lang="en-US" smtClean="0"/>
          </a:p>
          <a:p>
            <a:pPr marL="0" indent="0" eaLnBrk="1" hangingPunct="1">
              <a:buFont typeface="Arial" charset="0"/>
              <a:buNone/>
            </a:pPr>
            <a:r>
              <a:rPr lang="en-US" smtClean="0"/>
              <a:t>Cancer types</a:t>
            </a:r>
          </a:p>
        </p:txBody>
      </p:sp>
      <p:pic>
        <p:nvPicPr>
          <p:cNvPr id="51203" name="Picture 3"/>
          <p:cNvPicPr>
            <a:picLocks noChangeAspect="1"/>
          </p:cNvPicPr>
          <p:nvPr/>
        </p:nvPicPr>
        <p:blipFill>
          <a:blip r:embed="rId2"/>
          <a:srcRect t="8400"/>
          <a:stretch>
            <a:fillRect/>
          </a:stretch>
        </p:blipFill>
        <p:spPr bwMode="auto">
          <a:xfrm>
            <a:off x="2632075" y="1201738"/>
            <a:ext cx="8048625" cy="3297237"/>
          </a:xfrm>
          <a:prstGeom prst="rect">
            <a:avLst/>
          </a:prstGeom>
          <a:noFill/>
          <a:ln w="9525">
            <a:noFill/>
            <a:miter lim="800000"/>
            <a:headEnd/>
            <a:tailEnd/>
          </a:ln>
        </p:spPr>
      </p:pic>
      <p:pic>
        <p:nvPicPr>
          <p:cNvPr id="51204" name="Picture 4"/>
          <p:cNvPicPr>
            <a:picLocks noChangeAspect="1"/>
          </p:cNvPicPr>
          <p:nvPr/>
        </p:nvPicPr>
        <p:blipFill>
          <a:blip r:embed="rId3"/>
          <a:srcRect l="-8035" t="16417" r="-2818" b="-21776"/>
          <a:stretch>
            <a:fillRect/>
          </a:stretch>
        </p:blipFill>
        <p:spPr bwMode="auto">
          <a:xfrm>
            <a:off x="2019300" y="4381500"/>
            <a:ext cx="9704388" cy="3070225"/>
          </a:xfrm>
          <a:prstGeom prst="rect">
            <a:avLst/>
          </a:prstGeom>
          <a:noFill/>
          <a:ln w="9525">
            <a:noFill/>
            <a:miter lim="800000"/>
            <a:headEnd/>
            <a:tailEnd/>
          </a:ln>
        </p:spPr>
      </p:pic>
      <p:sp>
        <p:nvSpPr>
          <p:cNvPr id="51205" name="Slide Number Placeholder 6"/>
          <p:cNvSpPr>
            <a:spLocks noGrp="1"/>
          </p:cNvSpPr>
          <p:nvPr>
            <p:ph type="sldNum" sz="quarter" idx="12"/>
          </p:nvPr>
        </p:nvSpPr>
        <p:spPr bwMode="auto">
          <a:noFill/>
          <a:ln>
            <a:miter lim="800000"/>
            <a:headEnd/>
            <a:tailEnd/>
          </a:ln>
        </p:spPr>
        <p:txBody>
          <a:bodyPr/>
          <a:lstStyle/>
          <a:p>
            <a:fld id="{C4B01893-B806-4AF2-AB9A-4EB02EB1531E}" type="slidenum">
              <a:rPr lang="en-US" smtClean="0">
                <a:cs typeface="Arial" charset="0"/>
              </a:rPr>
              <a:pPr/>
              <a:t>36</a:t>
            </a:fld>
            <a:endParaRPr lang="en-US" smtClean="0">
              <a:cs typeface="Arial" charset="0"/>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le 1"/>
          <p:cNvSpPr>
            <a:spLocks noGrp="1"/>
          </p:cNvSpPr>
          <p:nvPr>
            <p:ph type="title"/>
          </p:nvPr>
        </p:nvSpPr>
        <p:spPr>
          <a:xfrm>
            <a:off x="382588" y="82550"/>
            <a:ext cx="10971212" cy="1325563"/>
          </a:xfrm>
        </p:spPr>
        <p:txBody>
          <a:bodyPr/>
          <a:lstStyle/>
          <a:p>
            <a:pPr eaLnBrk="1" hangingPunct="1"/>
            <a:r>
              <a:rPr lang="en-US" sz="3600" b="1" smtClean="0"/>
              <a:t>DNA Methylation</a:t>
            </a:r>
          </a:p>
        </p:txBody>
      </p:sp>
      <p:sp>
        <p:nvSpPr>
          <p:cNvPr id="16386" name="Content Placeholder 2"/>
          <p:cNvSpPr>
            <a:spLocks noGrp="1"/>
          </p:cNvSpPr>
          <p:nvPr>
            <p:ph idx="1"/>
          </p:nvPr>
        </p:nvSpPr>
        <p:spPr>
          <a:xfrm>
            <a:off x="382588" y="1223963"/>
            <a:ext cx="7580312" cy="5199062"/>
          </a:xfrm>
        </p:spPr>
        <p:txBody>
          <a:bodyPr/>
          <a:lstStyle/>
          <a:p>
            <a:pPr marL="0" indent="0" eaLnBrk="1" hangingPunct="1">
              <a:lnSpc>
                <a:spcPct val="100000"/>
              </a:lnSpc>
              <a:buFont typeface="Arial" charset="0"/>
              <a:buNone/>
            </a:pPr>
            <a:r>
              <a:rPr lang="en-US" sz="1800" b="1" u="sng" smtClean="0">
                <a:solidFill>
                  <a:srgbClr val="7F0000"/>
                </a:solidFill>
              </a:rPr>
              <a:t>DNA methylation at CpG sites</a:t>
            </a:r>
          </a:p>
          <a:p>
            <a:pPr marL="0" indent="0" eaLnBrk="1" hangingPunct="1">
              <a:lnSpc>
                <a:spcPct val="100000"/>
              </a:lnSpc>
              <a:buFont typeface="Arial" charset="0"/>
              <a:buNone/>
            </a:pPr>
            <a:r>
              <a:rPr lang="en-US" sz="1800" b="1" smtClean="0"/>
              <a:t>Frequency</a:t>
            </a:r>
            <a:r>
              <a:rPr lang="en-US" sz="1800" smtClean="0"/>
              <a:t>: 1%–6% of mammalian &amp; plant genomes  (Montero et al. 1992)</a:t>
            </a:r>
            <a:endParaRPr lang="en-US" sz="1800" b="1" u="sng" smtClean="0">
              <a:solidFill>
                <a:srgbClr val="7F0000"/>
              </a:solidFill>
            </a:endParaRPr>
          </a:p>
          <a:p>
            <a:pPr marL="0" indent="0" eaLnBrk="1" hangingPunct="1">
              <a:lnSpc>
                <a:spcPct val="100000"/>
              </a:lnSpc>
              <a:buFont typeface="Arial" charset="0"/>
              <a:buNone/>
            </a:pPr>
            <a:r>
              <a:rPr lang="en-US" sz="1800" b="1" smtClean="0"/>
              <a:t>Roles: </a:t>
            </a:r>
            <a:r>
              <a:rPr lang="en-US" sz="1800" smtClean="0"/>
              <a:t>heritable information, embryogenesis, development, genomic imprinting, silencing of transposable elements, protection from parasites, regulation of gene expression &amp; splicing</a:t>
            </a:r>
          </a:p>
          <a:p>
            <a:pPr marL="0" indent="0" eaLnBrk="1" hangingPunct="1">
              <a:lnSpc>
                <a:spcPct val="100000"/>
              </a:lnSpc>
              <a:buFont typeface="Arial" charset="0"/>
              <a:buNone/>
            </a:pPr>
            <a:endParaRPr lang="en-US" sz="600" b="1" u="sng" smtClean="0">
              <a:solidFill>
                <a:srgbClr val="7F0000"/>
              </a:solidFill>
            </a:endParaRPr>
          </a:p>
          <a:p>
            <a:pPr marL="0" indent="0" eaLnBrk="1" hangingPunct="1">
              <a:lnSpc>
                <a:spcPct val="100000"/>
              </a:lnSpc>
              <a:buFont typeface="Arial" charset="0"/>
              <a:buNone/>
            </a:pPr>
            <a:r>
              <a:rPr lang="en-US" sz="1800" b="1" u="sng" smtClean="0">
                <a:solidFill>
                  <a:srgbClr val="7F0000"/>
                </a:solidFill>
              </a:rPr>
              <a:t>Methylated sites ~ Expression</a:t>
            </a:r>
          </a:p>
          <a:p>
            <a:pPr marL="0" indent="0" eaLnBrk="1" hangingPunct="1">
              <a:lnSpc>
                <a:spcPct val="100000"/>
              </a:lnSpc>
            </a:pPr>
            <a:r>
              <a:rPr lang="en-US" sz="1800" smtClean="0"/>
              <a:t> CpG methylation in promoter - negatively correlated w/ expression</a:t>
            </a:r>
          </a:p>
          <a:p>
            <a:pPr marL="0" indent="0" eaLnBrk="1" hangingPunct="1">
              <a:lnSpc>
                <a:spcPct val="100000"/>
              </a:lnSpc>
            </a:pPr>
            <a:r>
              <a:rPr lang="en-US" sz="1800" smtClean="0"/>
              <a:t> 70% of human promoters have a high CpG content</a:t>
            </a:r>
          </a:p>
          <a:p>
            <a:pPr marL="0" indent="0" eaLnBrk="1" hangingPunct="1">
              <a:lnSpc>
                <a:spcPct val="100000"/>
              </a:lnSpc>
              <a:buFont typeface="Arial" charset="0"/>
              <a:buNone/>
            </a:pPr>
            <a:endParaRPr lang="en-US" sz="1800" b="1" u="sng" smtClean="0">
              <a:solidFill>
                <a:srgbClr val="7F0000"/>
              </a:solidFill>
            </a:endParaRPr>
          </a:p>
          <a:p>
            <a:pPr marL="0" indent="0" eaLnBrk="1" hangingPunct="1">
              <a:lnSpc>
                <a:spcPct val="100000"/>
              </a:lnSpc>
              <a:buFont typeface="Arial" charset="0"/>
              <a:buNone/>
            </a:pPr>
            <a:r>
              <a:rPr lang="en-US" sz="1800" b="1" u="sng" smtClean="0">
                <a:solidFill>
                  <a:srgbClr val="7F0000"/>
                </a:solidFill>
              </a:rPr>
              <a:t>CpG Islands</a:t>
            </a:r>
          </a:p>
          <a:p>
            <a:pPr marL="0" indent="0" eaLnBrk="1" hangingPunct="1">
              <a:lnSpc>
                <a:spcPct val="100000"/>
              </a:lnSpc>
            </a:pPr>
            <a:r>
              <a:rPr lang="en-US" sz="1800" smtClean="0"/>
              <a:t>300-3000bp, %GC&gt;50%, OB/EX CpG&gt;60%</a:t>
            </a:r>
          </a:p>
          <a:p>
            <a:pPr marL="0" indent="0" eaLnBrk="1" hangingPunct="1">
              <a:lnSpc>
                <a:spcPct val="100000"/>
              </a:lnSpc>
            </a:pPr>
            <a:endParaRPr lang="en-US" sz="1800" smtClean="0"/>
          </a:p>
        </p:txBody>
      </p:sp>
      <p:pic>
        <p:nvPicPr>
          <p:cNvPr id="17411" name="Picture 4" descr="http://intl-mcb.asm.org/content/30/20/4758/F1.large.jpg"/>
          <p:cNvPicPr>
            <a:picLocks noChangeAspect="1" noChangeArrowheads="1"/>
          </p:cNvPicPr>
          <p:nvPr/>
        </p:nvPicPr>
        <p:blipFill>
          <a:blip r:embed="rId2"/>
          <a:srcRect/>
          <a:stretch>
            <a:fillRect/>
          </a:stretch>
        </p:blipFill>
        <p:spPr bwMode="auto">
          <a:xfrm>
            <a:off x="7681913" y="3033713"/>
            <a:ext cx="4227512" cy="2936875"/>
          </a:xfrm>
          <a:prstGeom prst="rect">
            <a:avLst/>
          </a:prstGeom>
          <a:noFill/>
          <a:ln w="9525">
            <a:noFill/>
            <a:miter lim="800000"/>
            <a:headEnd/>
            <a:tailEnd/>
          </a:ln>
        </p:spPr>
      </p:pic>
      <p:sp>
        <p:nvSpPr>
          <p:cNvPr id="17412" name="Text Box 4"/>
          <p:cNvSpPr txBox="1">
            <a:spLocks noChangeArrowheads="1"/>
          </p:cNvSpPr>
          <p:nvPr/>
        </p:nvSpPr>
        <p:spPr bwMode="auto">
          <a:xfrm>
            <a:off x="9539288" y="6181725"/>
            <a:ext cx="1474787" cy="241300"/>
          </a:xfrm>
          <a:prstGeom prst="rect">
            <a:avLst/>
          </a:prstGeom>
          <a:noFill/>
          <a:ln w="9525">
            <a:noFill/>
            <a:miter lim="800000"/>
            <a:headEnd/>
            <a:tailEnd/>
          </a:ln>
        </p:spPr>
        <p:txBody>
          <a:bodyPr lIns="0" tIns="0" rIns="0" bIns="0"/>
          <a:lstStyle/>
          <a:p>
            <a:pPr algn="l" rtl="0">
              <a:tabLst>
                <a:tab pos="723900" algn="l"/>
                <a:tab pos="1447800" algn="l"/>
                <a:tab pos="2171700" algn="l"/>
                <a:tab pos="2895600" algn="l"/>
                <a:tab pos="3619500" algn="l"/>
              </a:tabLst>
            </a:pPr>
            <a:r>
              <a:rPr lang="en-GB" sz="1200">
                <a:solidFill>
                  <a:srgbClr val="000000"/>
                </a:solidFill>
                <a:ea typeface="msgothic"/>
                <a:cs typeface="msgothic"/>
              </a:rPr>
              <a:t>Zaidi S K et al, 2010</a:t>
            </a:r>
          </a:p>
        </p:txBody>
      </p:sp>
      <p:sp>
        <p:nvSpPr>
          <p:cNvPr id="17413" name="Slide Number Placeholder 7"/>
          <p:cNvSpPr>
            <a:spLocks noGrp="1"/>
          </p:cNvSpPr>
          <p:nvPr>
            <p:ph type="sldNum" sz="quarter" idx="12"/>
          </p:nvPr>
        </p:nvSpPr>
        <p:spPr bwMode="auto">
          <a:noFill/>
          <a:ln>
            <a:miter lim="800000"/>
            <a:headEnd/>
            <a:tailEnd/>
          </a:ln>
        </p:spPr>
        <p:txBody>
          <a:bodyPr/>
          <a:lstStyle/>
          <a:p>
            <a:fld id="{BDE986FC-1BFB-4A39-828B-1F03644706D2}" type="slidenum">
              <a:rPr lang="en-US" smtClean="0">
                <a:cs typeface="Arial" charset="0"/>
              </a:rPr>
              <a:pPr/>
              <a:t>4</a:t>
            </a:fld>
            <a:endParaRPr lang="en-US" smtClean="0">
              <a:cs typeface="Arial" charset="0"/>
            </a:endParaRPr>
          </a:p>
        </p:txBody>
      </p:sp>
      <p:pic>
        <p:nvPicPr>
          <p:cNvPr id="17414" name="Picture 6"/>
          <p:cNvPicPr>
            <a:picLocks noChangeAspect="1"/>
          </p:cNvPicPr>
          <p:nvPr/>
        </p:nvPicPr>
        <p:blipFill>
          <a:blip r:embed="rId3"/>
          <a:srcRect/>
          <a:stretch>
            <a:fillRect/>
          </a:stretch>
        </p:blipFill>
        <p:spPr bwMode="auto">
          <a:xfrm>
            <a:off x="8291513" y="511175"/>
            <a:ext cx="3389312" cy="20701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2"/>
          <p:cNvSpPr>
            <a:spLocks noGrp="1"/>
          </p:cNvSpPr>
          <p:nvPr>
            <p:ph type="title"/>
          </p:nvPr>
        </p:nvSpPr>
        <p:spPr>
          <a:xfrm>
            <a:off x="422275" y="0"/>
            <a:ext cx="10515600" cy="1325563"/>
          </a:xfrm>
        </p:spPr>
        <p:txBody>
          <a:bodyPr/>
          <a:lstStyle/>
          <a:p>
            <a:pPr eaLnBrk="1" hangingPunct="1"/>
            <a:r>
              <a:rPr lang="en-US" sz="4000" b="1" smtClean="0"/>
              <a:t>DNA Methylation in Disease</a:t>
            </a:r>
          </a:p>
        </p:txBody>
      </p:sp>
      <p:sp>
        <p:nvSpPr>
          <p:cNvPr id="18434" name="Rectangle 3"/>
          <p:cNvSpPr>
            <a:spLocks noGrp="1"/>
          </p:cNvSpPr>
          <p:nvPr>
            <p:ph type="body" idx="1"/>
          </p:nvPr>
        </p:nvSpPr>
        <p:spPr>
          <a:xfrm>
            <a:off x="217488" y="2879725"/>
            <a:ext cx="5459412" cy="3862388"/>
          </a:xfrm>
        </p:spPr>
        <p:txBody>
          <a:bodyPr/>
          <a:lstStyle/>
          <a:p>
            <a:pPr marL="0" indent="0" eaLnBrk="1" hangingPunct="1">
              <a:buFont typeface="Arial" charset="0"/>
              <a:buNone/>
            </a:pPr>
            <a:r>
              <a:rPr lang="en-US" sz="2400" smtClean="0"/>
              <a:t>Most studies focus on methylation at gene promoters</a:t>
            </a:r>
          </a:p>
          <a:p>
            <a:pPr marL="0" indent="0" eaLnBrk="1" hangingPunct="1">
              <a:buFont typeface="Arial" charset="0"/>
              <a:buNone/>
            </a:pPr>
            <a:endParaRPr lang="en-US" sz="2400" smtClean="0"/>
          </a:p>
          <a:p>
            <a:pPr marL="0" indent="0" eaLnBrk="1" hangingPunct="1">
              <a:buFont typeface="Arial" charset="0"/>
              <a:buNone/>
            </a:pPr>
            <a:endParaRPr lang="en-US" smtClean="0"/>
          </a:p>
        </p:txBody>
      </p:sp>
      <p:pic>
        <p:nvPicPr>
          <p:cNvPr id="18435" name="Picture 2" descr="http://jmcb.oxfordjournals.org/content/3/1/51/F1.large.jpg"/>
          <p:cNvPicPr>
            <a:picLocks noChangeAspect="1" noChangeArrowheads="1"/>
          </p:cNvPicPr>
          <p:nvPr/>
        </p:nvPicPr>
        <p:blipFill>
          <a:blip r:embed="rId2"/>
          <a:srcRect/>
          <a:stretch>
            <a:fillRect/>
          </a:stretch>
        </p:blipFill>
        <p:spPr bwMode="auto">
          <a:xfrm>
            <a:off x="5916613" y="2430463"/>
            <a:ext cx="6137275" cy="3238500"/>
          </a:xfrm>
          <a:prstGeom prst="rect">
            <a:avLst/>
          </a:prstGeom>
          <a:noFill/>
          <a:ln w="9525">
            <a:noFill/>
            <a:miter lim="800000"/>
            <a:headEnd/>
            <a:tailEnd/>
          </a:ln>
        </p:spPr>
      </p:pic>
      <p:sp>
        <p:nvSpPr>
          <p:cNvPr id="18436" name="Text Box 4"/>
          <p:cNvSpPr txBox="1">
            <a:spLocks noChangeArrowheads="1"/>
          </p:cNvSpPr>
          <p:nvPr/>
        </p:nvSpPr>
        <p:spPr bwMode="auto">
          <a:xfrm>
            <a:off x="7967663" y="6486525"/>
            <a:ext cx="4319587" cy="255588"/>
          </a:xfrm>
          <a:prstGeom prst="rect">
            <a:avLst/>
          </a:prstGeom>
          <a:noFill/>
          <a:ln w="9525">
            <a:noFill/>
            <a:miter lim="800000"/>
            <a:headEnd/>
            <a:tailEnd/>
          </a:ln>
        </p:spPr>
        <p:txBody>
          <a:bodyPr lIns="0" tIns="0" rIns="0" bIns="0"/>
          <a:lstStyle/>
          <a:p>
            <a:pPr algn="l" rtl="0">
              <a:tabLst>
                <a:tab pos="723900" algn="l"/>
                <a:tab pos="1447800" algn="l"/>
                <a:tab pos="2171700" algn="l"/>
                <a:tab pos="2895600" algn="l"/>
                <a:tab pos="3619500" algn="l"/>
              </a:tabLst>
            </a:pPr>
            <a:r>
              <a:rPr lang="en-GB" sz="1200" b="1">
                <a:solidFill>
                  <a:srgbClr val="000000"/>
                </a:solidFill>
                <a:ea typeface="msgothic"/>
                <a:cs typeface="msgothic"/>
              </a:rPr>
              <a:t>Lahtz C , and Pfeifer G P J Mol Cell Biol 2011;3:51-58</a:t>
            </a:r>
          </a:p>
        </p:txBody>
      </p:sp>
      <p:sp>
        <p:nvSpPr>
          <p:cNvPr id="18437" name="Rectangle 3"/>
          <p:cNvSpPr txBox="1">
            <a:spLocks/>
          </p:cNvSpPr>
          <p:nvPr/>
        </p:nvSpPr>
        <p:spPr bwMode="auto">
          <a:xfrm>
            <a:off x="217488" y="1104900"/>
            <a:ext cx="10891837" cy="1114425"/>
          </a:xfrm>
          <a:prstGeom prst="rect">
            <a:avLst/>
          </a:prstGeom>
          <a:noFill/>
          <a:ln w="9525">
            <a:noFill/>
            <a:miter lim="800000"/>
            <a:headEnd/>
            <a:tailEnd/>
          </a:ln>
        </p:spPr>
        <p:txBody>
          <a:bodyPr/>
          <a:lstStyle/>
          <a:p>
            <a:pPr marL="228600" indent="-228600" algn="l" rtl="0">
              <a:lnSpc>
                <a:spcPct val="120000"/>
              </a:lnSpc>
              <a:spcBef>
                <a:spcPts val="1000"/>
              </a:spcBef>
              <a:buFont typeface="Arial" charset="0"/>
              <a:buNone/>
            </a:pPr>
            <a:r>
              <a:rPr lang="en-US" sz="2800" b="1">
                <a:latin typeface="Calibri" pitchFamily="34" charset="0"/>
              </a:rPr>
              <a:t>Carcinogenesis</a:t>
            </a:r>
            <a:r>
              <a:rPr lang="en-US" sz="2800">
                <a:latin typeface="Calibri" pitchFamily="34" charset="0"/>
              </a:rPr>
              <a:t>: differential methylation – silencing/activating transcription factors, genes, microRNAs, pathways</a:t>
            </a: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Title 1"/>
          <p:cNvSpPr>
            <a:spLocks noGrp="1"/>
          </p:cNvSpPr>
          <p:nvPr>
            <p:ph type="title" idx="4294967295"/>
          </p:nvPr>
        </p:nvSpPr>
        <p:spPr>
          <a:xfrm>
            <a:off x="508000" y="0"/>
            <a:ext cx="10515600" cy="1325563"/>
          </a:xfrm>
        </p:spPr>
        <p:txBody>
          <a:bodyPr/>
          <a:lstStyle/>
          <a:p>
            <a:pPr algn="ctr" eaLnBrk="1" hangingPunct="1"/>
            <a:r>
              <a:rPr lang="en-US" b="1" dirty="0" smtClean="0"/>
              <a:t>Scientific Questions</a:t>
            </a:r>
          </a:p>
        </p:txBody>
      </p:sp>
      <p:sp>
        <p:nvSpPr>
          <p:cNvPr id="18434" name="Content Placeholder 2"/>
          <p:cNvSpPr>
            <a:spLocks noGrp="1"/>
          </p:cNvSpPr>
          <p:nvPr>
            <p:ph idx="4294967295"/>
          </p:nvPr>
        </p:nvSpPr>
        <p:spPr>
          <a:xfrm>
            <a:off x="508000" y="1125538"/>
            <a:ext cx="11174805" cy="5230812"/>
          </a:xfrm>
        </p:spPr>
        <p:txBody>
          <a:bodyPr/>
          <a:lstStyle/>
          <a:p>
            <a:pPr marL="223838" indent="-223838" eaLnBrk="1" hangingPunct="1">
              <a:lnSpc>
                <a:spcPct val="100000"/>
              </a:lnSpc>
              <a:buFont typeface="Arial" charset="0"/>
              <a:buNone/>
            </a:pPr>
            <a:r>
              <a:rPr lang="en-US" sz="2400" b="1" dirty="0" smtClean="0">
                <a:solidFill>
                  <a:srgbClr val="7F0000"/>
                </a:solidFill>
              </a:rPr>
              <a:t>Methylation</a:t>
            </a:r>
          </a:p>
          <a:p>
            <a:pPr marL="223838" indent="-223838" eaLnBrk="1" hangingPunct="1">
              <a:lnSpc>
                <a:spcPct val="100000"/>
              </a:lnSpc>
              <a:buFont typeface="Calibri Light"/>
              <a:buAutoNum type="arabicPeriod"/>
            </a:pPr>
            <a:r>
              <a:rPr lang="en-US" sz="2400" dirty="0" smtClean="0"/>
              <a:t> Examine methylation patterns across various cancers</a:t>
            </a:r>
          </a:p>
          <a:p>
            <a:pPr marL="223838" indent="-223838" eaLnBrk="1" hangingPunct="1">
              <a:lnSpc>
                <a:spcPct val="100000"/>
              </a:lnSpc>
              <a:buFont typeface="Calibri Light"/>
              <a:buAutoNum type="arabicPeriod"/>
            </a:pPr>
            <a:r>
              <a:rPr lang="en-US" sz="2400" dirty="0" smtClean="0"/>
              <a:t> Clustering cancers using methylation patterns;  does methylation pattern identify similar cancers (e.g. of similar embryonic origin)?</a:t>
            </a:r>
          </a:p>
          <a:p>
            <a:pPr marL="223838" indent="-223838" eaLnBrk="1" hangingPunct="1">
              <a:lnSpc>
                <a:spcPct val="100000"/>
              </a:lnSpc>
              <a:buFont typeface="Calibri Light"/>
              <a:buAutoNum type="arabicPeriod"/>
            </a:pPr>
            <a:r>
              <a:rPr lang="en-US" sz="2400" dirty="0" smtClean="0"/>
              <a:t> Identify differentially methylated genes, are they unique to cancer or common to all cancers?</a:t>
            </a:r>
          </a:p>
          <a:p>
            <a:pPr marL="223838" indent="-223838" eaLnBrk="1" hangingPunct="1">
              <a:lnSpc>
                <a:spcPct val="100000"/>
              </a:lnSpc>
              <a:buFont typeface="Calibri Light"/>
              <a:buAutoNum type="arabicPeriod"/>
            </a:pPr>
            <a:endParaRPr lang="en-US" sz="1800" dirty="0" smtClean="0"/>
          </a:p>
          <a:p>
            <a:pPr marL="223838" indent="-223838" eaLnBrk="1" hangingPunct="1">
              <a:lnSpc>
                <a:spcPct val="100000"/>
              </a:lnSpc>
              <a:buFont typeface="Arial" charset="0"/>
              <a:buNone/>
            </a:pPr>
            <a:r>
              <a:rPr lang="en-US" sz="2400" b="1" dirty="0" smtClean="0">
                <a:solidFill>
                  <a:srgbClr val="7F0000"/>
                </a:solidFill>
              </a:rPr>
              <a:t>Expression ~ Methylation</a:t>
            </a:r>
            <a:endParaRPr lang="en-US" sz="2400" dirty="0" smtClean="0"/>
          </a:p>
          <a:p>
            <a:pPr marL="223838" indent="-223838" eaLnBrk="1" hangingPunct="1">
              <a:lnSpc>
                <a:spcPct val="100000"/>
              </a:lnSpc>
              <a:buFont typeface="Calibri Light"/>
              <a:buAutoNum type="alphaUcPeriod"/>
            </a:pPr>
            <a:r>
              <a:rPr lang="en-US" sz="2400" dirty="0" smtClean="0"/>
              <a:t> Proof of principal: examine correlation between methylation and gene expression (esp. TSS, promoter)</a:t>
            </a:r>
          </a:p>
          <a:p>
            <a:pPr marL="223838" indent="-223838" eaLnBrk="1" hangingPunct="1">
              <a:lnSpc>
                <a:spcPct val="100000"/>
              </a:lnSpc>
              <a:buFont typeface="Calibri Light"/>
              <a:buAutoNum type="alphaUcPeriod"/>
            </a:pPr>
            <a:r>
              <a:rPr lang="en-US" sz="2400" dirty="0" smtClean="0"/>
              <a:t> Use expression to assist with identifying differentially methylated genes</a:t>
            </a:r>
          </a:p>
          <a:p>
            <a:pPr marL="223838" indent="-223838" eaLnBrk="1" hangingPunct="1">
              <a:lnSpc>
                <a:spcPct val="100000"/>
              </a:lnSpc>
              <a:buFont typeface="Calibri Light"/>
              <a:buAutoNum type="alphaUcPeriod"/>
            </a:pPr>
            <a:r>
              <a:rPr lang="en-US" sz="2400" dirty="0" smtClean="0"/>
              <a:t> Selected genes  - perform enrichment analysis for implicated pathway </a:t>
            </a:r>
          </a:p>
          <a:p>
            <a:pPr marL="223838" indent="-223838" eaLnBrk="1" hangingPunct="1">
              <a:lnSpc>
                <a:spcPct val="100000"/>
              </a:lnSpc>
              <a:buFont typeface="Arial" charset="0"/>
              <a:buNone/>
            </a:pPr>
            <a:endParaRPr lang="en-US" sz="2400" dirty="0" smtClean="0"/>
          </a:p>
          <a:p>
            <a:pPr marL="223838" indent="-223838" eaLnBrk="1" hangingPunct="1">
              <a:lnSpc>
                <a:spcPct val="100000"/>
              </a:lnSpc>
              <a:buFont typeface="Arial" charset="0"/>
              <a:buNone/>
            </a:pPr>
            <a:endParaRPr lang="en-US" sz="2400" dirty="0" smtClean="0"/>
          </a:p>
        </p:txBody>
      </p:sp>
      <p:sp>
        <p:nvSpPr>
          <p:cNvPr id="19459" name="Slide Number Placeholder 3"/>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rtl="0"/>
            <a:fld id="{6CACDF2F-A3E3-4E8B-ACFA-7DB603CB00EB}" type="slidenum">
              <a:rPr lang="en-US" sz="1200">
                <a:solidFill>
                  <a:srgbClr val="898989"/>
                </a:solidFill>
                <a:latin typeface="Calibri" pitchFamily="34" charset="0"/>
              </a:rPr>
              <a:pPr rtl="0"/>
              <a:t>6</a:t>
            </a:fld>
            <a:endParaRPr lang="en-US" sz="1200">
              <a:solidFill>
                <a:srgbClr val="898989"/>
              </a:solidFill>
              <a:latin typeface="Calibri" pitchFamily="34" charset="0"/>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Number Placeholder 1"/>
          <p:cNvSpPr>
            <a:spLocks noGrp="1"/>
          </p:cNvSpPr>
          <p:nvPr>
            <p:ph type="sldNum" sz="quarter" idx="12"/>
          </p:nvPr>
        </p:nvSpPr>
        <p:spPr bwMode="auto">
          <a:noFill/>
          <a:ln>
            <a:miter lim="800000"/>
            <a:headEnd/>
            <a:tailEnd/>
          </a:ln>
        </p:spPr>
        <p:txBody>
          <a:bodyPr/>
          <a:lstStyle/>
          <a:p>
            <a:fld id="{32FDDBCB-3159-4F55-A0BB-0BC205A7CEDD}" type="slidenum">
              <a:rPr lang="en-US" smtClean="0">
                <a:cs typeface="Arial" charset="0"/>
              </a:rPr>
              <a:pPr/>
              <a:t>7</a:t>
            </a:fld>
            <a:endParaRPr lang="en-US" smtClean="0">
              <a:cs typeface="Arial" charset="0"/>
            </a:endParaRPr>
          </a:p>
        </p:txBody>
      </p:sp>
      <p:pic>
        <p:nvPicPr>
          <p:cNvPr id="21506" name="Picture 2"/>
          <p:cNvPicPr>
            <a:picLocks noChangeAspect="1"/>
          </p:cNvPicPr>
          <p:nvPr/>
        </p:nvPicPr>
        <p:blipFill>
          <a:blip r:embed="rId2"/>
          <a:srcRect l="32768" t="133" r="539" b="435"/>
          <a:stretch>
            <a:fillRect/>
          </a:stretch>
        </p:blipFill>
        <p:spPr bwMode="auto">
          <a:xfrm>
            <a:off x="2357438" y="836613"/>
            <a:ext cx="8691562" cy="5519737"/>
          </a:xfrm>
          <a:prstGeom prst="rect">
            <a:avLst/>
          </a:prstGeom>
          <a:noFill/>
          <a:ln w="9525">
            <a:noFill/>
            <a:miter lim="800000"/>
            <a:headEnd/>
            <a:tailEnd/>
          </a:ln>
        </p:spPr>
      </p:pic>
      <p:sp>
        <p:nvSpPr>
          <p:cNvPr id="21507" name="Title 1"/>
          <p:cNvSpPr txBox="1">
            <a:spLocks/>
          </p:cNvSpPr>
          <p:nvPr/>
        </p:nvSpPr>
        <p:spPr bwMode="auto">
          <a:xfrm>
            <a:off x="317500" y="0"/>
            <a:ext cx="10515600" cy="1325563"/>
          </a:xfrm>
          <a:prstGeom prst="rect">
            <a:avLst/>
          </a:prstGeom>
          <a:noFill/>
          <a:ln w="9525">
            <a:noFill/>
            <a:miter lim="800000"/>
            <a:headEnd/>
            <a:tailEnd/>
          </a:ln>
        </p:spPr>
        <p:txBody>
          <a:bodyPr/>
          <a:lstStyle/>
          <a:p>
            <a:pPr algn="l" rtl="0">
              <a:lnSpc>
                <a:spcPct val="90000"/>
              </a:lnSpc>
            </a:pPr>
            <a:r>
              <a:rPr lang="en-US" sz="4000" b="1">
                <a:latin typeface="Calibri Light"/>
              </a:rPr>
              <a:t>Methodology</a:t>
            </a:r>
            <a:r>
              <a:rPr lang="en-US" sz="3600" b="1">
                <a:latin typeface="Calibri Light"/>
              </a:rPr>
              <a:t>: TCGA database</a:t>
            </a:r>
          </a:p>
        </p:txBody>
      </p:sp>
      <p:sp>
        <p:nvSpPr>
          <p:cNvPr id="21508" name="Rectangle 4"/>
          <p:cNvSpPr>
            <a:spLocks noChangeArrowheads="1"/>
          </p:cNvSpPr>
          <p:nvPr/>
        </p:nvSpPr>
        <p:spPr bwMode="auto">
          <a:xfrm>
            <a:off x="4702175" y="6356350"/>
            <a:ext cx="2754313" cy="338138"/>
          </a:xfrm>
          <a:prstGeom prst="rect">
            <a:avLst/>
          </a:prstGeom>
          <a:noFill/>
          <a:ln w="9525">
            <a:noFill/>
            <a:miter lim="800000"/>
            <a:headEnd/>
            <a:tailEnd/>
          </a:ln>
        </p:spPr>
        <p:txBody>
          <a:bodyPr wrap="none">
            <a:spAutoFit/>
          </a:bodyPr>
          <a:lstStyle/>
          <a:p>
            <a:r>
              <a:rPr lang="en-US"/>
              <a:t>https://tcga-data.nci.nih.gov/</a:t>
            </a:r>
          </a:p>
        </p:txBody>
      </p:sp>
      <p:pic>
        <p:nvPicPr>
          <p:cNvPr id="21509" name="Picture 2"/>
          <p:cNvPicPr>
            <a:picLocks noChangeAspect="1"/>
          </p:cNvPicPr>
          <p:nvPr/>
        </p:nvPicPr>
        <p:blipFill>
          <a:blip r:embed="rId2"/>
          <a:srcRect l="-328" t="237" r="90350" b="783"/>
          <a:stretch>
            <a:fillRect/>
          </a:stretch>
        </p:blipFill>
        <p:spPr bwMode="auto">
          <a:xfrm>
            <a:off x="1065213" y="836613"/>
            <a:ext cx="1300162" cy="549433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idx="4294967295"/>
          </p:nvPr>
        </p:nvSpPr>
        <p:spPr>
          <a:xfrm>
            <a:off x="101600" y="-300038"/>
            <a:ext cx="10515600" cy="1325563"/>
          </a:xfrm>
        </p:spPr>
        <p:txBody>
          <a:bodyPr/>
          <a:lstStyle/>
          <a:p>
            <a:pPr eaLnBrk="1" hangingPunct="1"/>
            <a:r>
              <a:rPr lang="en-US" sz="3600" b="1" smtClean="0"/>
              <a:t>Methodology: ~7500 Methylation Datasets </a:t>
            </a:r>
          </a:p>
        </p:txBody>
      </p:sp>
      <p:graphicFrame>
        <p:nvGraphicFramePr>
          <p:cNvPr id="52456" name="Group 232"/>
          <p:cNvGraphicFramePr>
            <a:graphicFrameLocks noGrp="1"/>
          </p:cNvGraphicFramePr>
          <p:nvPr>
            <p:ph idx="4294967295"/>
            <p:extLst>
              <p:ext uri="{D42A27DB-BD31-4B8C-83A1-F6EECF244321}">
                <p14:modId xmlns:p14="http://schemas.microsoft.com/office/powerpoint/2010/main" val="1149385733"/>
              </p:ext>
            </p:extLst>
          </p:nvPr>
        </p:nvGraphicFramePr>
        <p:xfrm>
          <a:off x="759591" y="617219"/>
          <a:ext cx="7756525" cy="6104256"/>
        </p:xfrm>
        <a:graphic>
          <a:graphicData uri="http://schemas.openxmlformats.org/drawingml/2006/table">
            <a:tbl>
              <a:tblPr>
                <a:tableStyleId>{8A107856-5554-42FB-B03E-39F5DBC370BA}</a:tableStyleId>
              </a:tblPr>
              <a:tblGrid>
                <a:gridCol w="3383435"/>
                <a:gridCol w="1216316"/>
                <a:gridCol w="858709"/>
                <a:gridCol w="1001315"/>
                <a:gridCol w="1296750"/>
              </a:tblGrid>
              <a:tr h="341956">
                <a:tc>
                  <a:txBody>
                    <a:bodyPr/>
                    <a:lstStyle/>
                    <a:p>
                      <a:pPr marL="0" marR="0" lvl="0" indent="0" algn="l" defTabSz="914400" rtl="0" eaLnBrk="1" fontAlgn="ctr" latinLnBrk="0" hangingPunct="1">
                        <a:lnSpc>
                          <a:spcPct val="100000"/>
                        </a:lnSpc>
                        <a:spcBef>
                          <a:spcPct val="0"/>
                        </a:spcBef>
                        <a:spcAft>
                          <a:spcPct val="0"/>
                        </a:spcAft>
                        <a:buClrTx/>
                        <a:buSzTx/>
                        <a:buFontTx/>
                        <a:buNone/>
                        <a:tabLst/>
                      </a:pPr>
                      <a:endParaRPr kumimoji="0" lang="he-IL" sz="2200" b="1" i="0" u="none" strike="noStrike" cap="none" normalizeH="0" baseline="0" dirty="0" smtClean="0">
                        <a:ln>
                          <a:noFill/>
                        </a:ln>
                        <a:solidFill>
                          <a:srgbClr val="000000"/>
                        </a:solidFill>
                        <a:effectLst/>
                        <a:latin typeface="+mn-lt"/>
                        <a:cs typeface="+mn-cs"/>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200" b="1" i="0" u="none" strike="noStrike" cap="none" normalizeH="0" baseline="0" dirty="0" smtClean="0">
                          <a:ln>
                            <a:noFill/>
                          </a:ln>
                          <a:solidFill>
                            <a:srgbClr val="000000"/>
                          </a:solidFill>
                          <a:effectLst/>
                          <a:latin typeface="+mn-lt"/>
                          <a:cs typeface="+mn-cs"/>
                        </a:rPr>
                        <a:t>Abbrev</a:t>
                      </a: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Tumor </a:t>
                      </a:r>
                      <a:endParaRPr kumimoji="0" lang="en-US" sz="2000" b="1" i="0" u="none" strike="noStrike" cap="none" normalizeH="0" baseline="0" dirty="0" smtClean="0">
                        <a:ln>
                          <a:noFill/>
                        </a:ln>
                        <a:solidFill>
                          <a:srgbClr val="000000"/>
                        </a:solidFill>
                        <a:effectLst/>
                        <a:latin typeface="+mn-lt"/>
                        <a:cs typeface="+mn-cs"/>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Normal</a:t>
                      </a:r>
                      <a:endParaRPr kumimoji="0" lang="en-US" sz="2000" b="1" i="0" u="none" strike="noStrike" cap="none" normalizeH="0" baseline="0" dirty="0" smtClean="0">
                        <a:ln>
                          <a:noFill/>
                        </a:ln>
                        <a:solidFill>
                          <a:srgbClr val="000000"/>
                        </a:solidFill>
                        <a:effectLst/>
                        <a:latin typeface="+mn-lt"/>
                        <a:cs typeface="+mn-cs"/>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2000" b="1" u="none" strike="noStrike" cap="none" normalizeH="0" baseline="0" dirty="0" smtClean="0">
                          <a:ln>
                            <a:noFill/>
                          </a:ln>
                          <a:effectLst/>
                        </a:rPr>
                        <a:t>Origin</a:t>
                      </a:r>
                      <a:endParaRPr kumimoji="0" lang="en-US" sz="2000" b="1" i="0" u="none" strike="noStrike" cap="none" normalizeH="0" baseline="0" dirty="0" smtClean="0">
                        <a:ln>
                          <a:noFill/>
                        </a:ln>
                        <a:solidFill>
                          <a:srgbClr val="000000"/>
                        </a:solidFill>
                        <a:effectLst/>
                        <a:latin typeface="+mn-lt"/>
                        <a:cs typeface="+mn-cs"/>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bladder </a:t>
                      </a:r>
                      <a:r>
                        <a:rPr kumimoji="0" lang="en-US" sz="1600" u="none" strike="noStrike" cap="none" normalizeH="0" baseline="0" dirty="0" err="1" smtClean="0">
                          <a:ln>
                            <a:noFill/>
                          </a:ln>
                          <a:effectLst/>
                        </a:rPr>
                        <a:t>urothelial</a:t>
                      </a:r>
                      <a:r>
                        <a:rPr kumimoji="0" lang="en-US" sz="1600" u="none" strike="noStrike" cap="none" normalizeH="0" baseline="0" dirty="0" smtClean="0">
                          <a:ln>
                            <a:noFill/>
                          </a:ln>
                          <a:effectLst/>
                        </a:rPr>
                        <a:t>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BLCA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185</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20</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breast invasive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BRCA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679</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98</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Mesenchymal</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cervical &amp; </a:t>
                      </a:r>
                      <a:r>
                        <a:rPr kumimoji="0" lang="en-US" sz="1600" u="none" strike="noStrike" cap="none" normalizeH="0" baseline="0" dirty="0" err="1" smtClean="0">
                          <a:ln>
                            <a:noFill/>
                          </a:ln>
                          <a:effectLst/>
                        </a:rPr>
                        <a:t>endocervical</a:t>
                      </a:r>
                      <a:r>
                        <a:rPr kumimoji="0" lang="en-US" sz="1600" u="none" strike="noStrike" cap="none" normalizeH="0" baseline="0" dirty="0" smtClean="0">
                          <a:ln>
                            <a:noFill/>
                          </a:ln>
                          <a:effectLst/>
                        </a:rPr>
                        <a:t> cancer</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CESC</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163</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colon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COAD</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275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38</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colon &amp; rectum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COADREAD</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371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esophageal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ESCA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63</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a:t>
                      </a:r>
                      <a:r>
                        <a:rPr kumimoji="0" lang="en-US" sz="1600" u="none" strike="noStrike" cap="none" normalizeH="0" baseline="0" dirty="0" err="1" smtClean="0">
                          <a:ln>
                            <a:noFill/>
                          </a:ln>
                          <a:effectLst/>
                        </a:rPr>
                        <a:t>glioblastoma</a:t>
                      </a:r>
                      <a:r>
                        <a:rPr kumimoji="0" lang="en-US" sz="1600" u="none" strike="noStrike" cap="none" normalizeH="0" baseline="0" dirty="0" smtClean="0">
                          <a:ln>
                            <a:noFill/>
                          </a:ln>
                          <a:effectLst/>
                        </a:rPr>
                        <a:t> </a:t>
                      </a:r>
                      <a:r>
                        <a:rPr kumimoji="0" lang="en-US" sz="1600" u="none" strike="noStrike" cap="none" normalizeH="0" baseline="0" dirty="0" err="1" smtClean="0">
                          <a:ln>
                            <a:noFill/>
                          </a:ln>
                          <a:effectLst/>
                        </a:rPr>
                        <a:t>multiforme</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GBM</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Neural</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head &amp; neck squamous cell carcinoma</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HNSC</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373</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50</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kidney clear cell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KIRC</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299</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160</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kidney papillary cell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KIRP</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142</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brain lower grade </a:t>
                      </a:r>
                      <a:r>
                        <a:rPr kumimoji="0" lang="en-US" sz="1600" u="none" strike="noStrike" cap="none" normalizeH="0" baseline="0" dirty="0" err="1" smtClean="0">
                          <a:ln>
                            <a:noFill/>
                          </a:ln>
                          <a:effectLst/>
                        </a:rPr>
                        <a:t>glioma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LGG</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266</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Neural</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liver hepatocellular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LIHC</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125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50</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lung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LUAD</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437</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32</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lung cancer</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LUNG</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798</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75</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Mesenchymal</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lung squamous cell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LUSC</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361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43</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pancreatic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PAAD</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65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9</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prostate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PRAD</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213</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49</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rectum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READ</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96</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7</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sarcoma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SARC</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85</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Mesenchymal</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 skin cutaneous melanoma</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SKCM</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338</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Neural</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stomach adenocarcinoma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STAD</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261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2</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 thyroid carcinoma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THCA</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508</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56</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APUD System</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r h="250521">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it-IT" sz="1600" u="none" strike="noStrike" cap="none" normalizeH="0" baseline="0" dirty="0" smtClean="0">
                          <a:ln>
                            <a:noFill/>
                          </a:ln>
                          <a:effectLst/>
                        </a:rPr>
                        <a:t> uterine corpus endometrioid carcinoma</a:t>
                      </a:r>
                      <a:endParaRPr kumimoji="0" lang="it-IT"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b" latinLnBrk="0" hangingPunct="1">
                        <a:lnSpc>
                          <a:spcPct val="100000"/>
                        </a:lnSpc>
                        <a:spcBef>
                          <a:spcPct val="0"/>
                        </a:spcBef>
                        <a:spcAft>
                          <a:spcPct val="0"/>
                        </a:spcAft>
                        <a:buClrTx/>
                        <a:buSzTx/>
                        <a:buFontTx/>
                        <a:buNone/>
                        <a:tabLst/>
                      </a:pPr>
                      <a:r>
                        <a:rPr kumimoji="0" lang="en-US" sz="1600" u="none" strike="noStrike" cap="none" normalizeH="0" baseline="0" smtClean="0">
                          <a:ln>
                            <a:noFill/>
                          </a:ln>
                          <a:effectLst/>
                        </a:rPr>
                        <a:t>UCEC</a:t>
                      </a:r>
                      <a:endParaRPr kumimoji="0" lang="en-US" sz="1600" b="0" i="0" u="none" strike="noStrike" cap="none" normalizeH="0" baseline="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401</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46</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c>
                  <a:txBody>
                    <a:bodyPr/>
                    <a:lstStyle/>
                    <a:p>
                      <a:pPr marL="0" marR="0" lvl="0" indent="0" algn="l" defTabSz="914400" rtl="0" eaLnBrk="1" fontAlgn="ctr" latinLnBrk="0" hangingPunct="1">
                        <a:lnSpc>
                          <a:spcPct val="100000"/>
                        </a:lnSpc>
                        <a:spcBef>
                          <a:spcPct val="0"/>
                        </a:spcBef>
                        <a:spcAft>
                          <a:spcPct val="0"/>
                        </a:spcAft>
                        <a:buClrTx/>
                        <a:buSzTx/>
                        <a:buFontTx/>
                        <a:buNone/>
                        <a:tabLst/>
                      </a:pPr>
                      <a:r>
                        <a:rPr kumimoji="0" lang="en-US" sz="1600" u="none" strike="noStrike" cap="none" normalizeH="0" baseline="0" dirty="0" smtClean="0">
                          <a:ln>
                            <a:noFill/>
                          </a:ln>
                          <a:effectLst/>
                        </a:rPr>
                        <a:t>Epithelial </a:t>
                      </a:r>
                      <a:endParaRPr kumimoji="0" lang="en-US" sz="1600" b="0" i="0" u="none" strike="noStrike" cap="none" normalizeH="0" baseline="0" dirty="0" smtClean="0">
                        <a:ln>
                          <a:noFill/>
                        </a:ln>
                        <a:solidFill>
                          <a:srgbClr val="000000"/>
                        </a:solidFill>
                        <a:effectLst/>
                        <a:latin typeface="Calibri" pitchFamily="34" charset="0"/>
                        <a:cs typeface="Arial" charset="0"/>
                      </a:endParaRPr>
                    </a:p>
                  </a:txBody>
                  <a:tcPr marL="6694" marR="6694" marT="6694" marB="0" anchor="ctr" horzOverflow="overflow"/>
                </a:tc>
              </a:tr>
            </a:tbl>
          </a:graphicData>
        </a:graphic>
      </p:graphicFrame>
      <p:sp>
        <p:nvSpPr>
          <p:cNvPr id="22682" name="Slide Number Placeholder 5"/>
          <p:cNvSpPr txBox="1">
            <a:spLocks noGrp="1"/>
          </p:cNvSpPr>
          <p:nvPr/>
        </p:nvSpPr>
        <p:spPr bwMode="auto">
          <a:xfrm>
            <a:off x="8610600" y="6356350"/>
            <a:ext cx="2743200" cy="365125"/>
          </a:xfrm>
          <a:prstGeom prst="rect">
            <a:avLst/>
          </a:prstGeom>
          <a:noFill/>
          <a:ln w="9525">
            <a:noFill/>
            <a:miter lim="800000"/>
            <a:headEnd/>
            <a:tailEnd/>
          </a:ln>
        </p:spPr>
        <p:txBody>
          <a:bodyPr anchor="ctr"/>
          <a:lstStyle/>
          <a:p>
            <a:pPr rtl="0"/>
            <a:fld id="{48DB22CC-71B8-4640-A9E0-831C35DAFD34}" type="slidenum">
              <a:rPr lang="en-US" sz="1200">
                <a:solidFill>
                  <a:srgbClr val="898989"/>
                </a:solidFill>
                <a:latin typeface="Calibri" pitchFamily="34" charset="0"/>
              </a:rPr>
              <a:pPr rtl="0"/>
              <a:t>8</a:t>
            </a:fld>
            <a:endParaRPr lang="en-US" sz="1200">
              <a:solidFill>
                <a:srgbClr val="898989"/>
              </a:solidFill>
              <a:latin typeface="Calibri" pitchFamily="34" charset="0"/>
            </a:endParaRPr>
          </a:p>
        </p:txBody>
      </p:sp>
      <p:sp>
        <p:nvSpPr>
          <p:cNvPr id="22683" name="Content Placeholder 1"/>
          <p:cNvSpPr txBox="1">
            <a:spLocks/>
          </p:cNvSpPr>
          <p:nvPr/>
        </p:nvSpPr>
        <p:spPr bwMode="auto">
          <a:xfrm>
            <a:off x="8745967" y="1147763"/>
            <a:ext cx="3103133" cy="1239837"/>
          </a:xfrm>
          <a:prstGeom prst="rect">
            <a:avLst/>
          </a:prstGeom>
          <a:noFill/>
          <a:ln w="9525">
            <a:noFill/>
            <a:miter lim="800000"/>
            <a:headEnd/>
            <a:tailEnd/>
          </a:ln>
        </p:spPr>
        <p:txBody>
          <a:bodyPr/>
          <a:lstStyle/>
          <a:p>
            <a:pPr algn="l" rtl="0" eaLnBrk="0" hangingPunct="0">
              <a:lnSpc>
                <a:spcPct val="90000"/>
              </a:lnSpc>
              <a:spcBef>
                <a:spcPts val="1000"/>
              </a:spcBef>
              <a:buFont typeface="Arial" charset="0"/>
              <a:buNone/>
            </a:pPr>
            <a:r>
              <a:rPr lang="en-US" sz="2400" dirty="0">
                <a:latin typeface="Calibri" pitchFamily="34" charset="0"/>
              </a:rPr>
              <a:t>Tumor samples: 6629</a:t>
            </a:r>
          </a:p>
          <a:p>
            <a:pPr algn="l" rtl="0" eaLnBrk="0" hangingPunct="0">
              <a:lnSpc>
                <a:spcPct val="90000"/>
              </a:lnSpc>
              <a:spcBef>
                <a:spcPts val="1000"/>
              </a:spcBef>
              <a:buFont typeface="Arial" charset="0"/>
              <a:buNone/>
            </a:pPr>
            <a:r>
              <a:rPr lang="en-US" sz="2400" dirty="0">
                <a:latin typeface="Calibri" pitchFamily="34" charset="0"/>
              </a:rPr>
              <a:t>Normal Samples: 848</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662722" y="5509543"/>
            <a:ext cx="9887803" cy="1538371"/>
          </a:xfrm>
          <a:noFill/>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a:extLst/>
        </p:spPr>
        <p:txBody>
          <a:bodyPr/>
          <a:lstStyle/>
          <a:p>
            <a:pPr eaLnBrk="1" hangingPunct="1">
              <a:lnSpc>
                <a:spcPct val="100000"/>
              </a:lnSpc>
              <a:defRPr/>
            </a:pPr>
            <a:r>
              <a:rPr lang="en-US" sz="2400" b="1" dirty="0" smtClean="0">
                <a:latin typeface="+mn-lt"/>
              </a:rPr>
              <a:t>Platform</a:t>
            </a:r>
            <a:r>
              <a:rPr lang="en-US" sz="2400" dirty="0" smtClean="0">
                <a:latin typeface="+mn-lt"/>
              </a:rPr>
              <a:t>: </a:t>
            </a:r>
            <a:r>
              <a:rPr lang="en-US" sz="2400" dirty="0" err="1" smtClean="0">
                <a:latin typeface="+mn-lt"/>
              </a:rPr>
              <a:t>Illumina</a:t>
            </a:r>
            <a:r>
              <a:rPr lang="en-US" sz="2400" dirty="0" smtClean="0">
                <a:latin typeface="+mn-lt"/>
              </a:rPr>
              <a:t> </a:t>
            </a:r>
            <a:r>
              <a:rPr lang="en-US" sz="2400" dirty="0" err="1" smtClean="0">
                <a:latin typeface="+mn-lt"/>
              </a:rPr>
              <a:t>Infinium</a:t>
            </a:r>
            <a:r>
              <a:rPr lang="en-US" sz="2400" dirty="0" smtClean="0">
                <a:latin typeface="+mn-lt"/>
              </a:rPr>
              <a:t> HumanMethylation450 </a:t>
            </a:r>
            <a:r>
              <a:rPr lang="en-US" sz="2400" dirty="0" err="1" smtClean="0">
                <a:latin typeface="+mn-lt"/>
              </a:rPr>
              <a:t>BeadChip</a:t>
            </a:r>
            <a:r>
              <a:rPr lang="en-US" sz="2400" dirty="0">
                <a:latin typeface="+mn-lt"/>
              </a:rPr>
              <a:t/>
            </a:r>
            <a:br>
              <a:rPr lang="en-US" sz="2400" dirty="0">
                <a:latin typeface="+mn-lt"/>
              </a:rPr>
            </a:br>
            <a:r>
              <a:rPr lang="en-US" sz="2400" b="1" dirty="0" smtClean="0">
                <a:latin typeface="+mn-lt"/>
              </a:rPr>
              <a:t>Coverage</a:t>
            </a:r>
            <a:r>
              <a:rPr lang="en-US" sz="2400" dirty="0" smtClean="0">
                <a:latin typeface="+mn-lt"/>
              </a:rPr>
              <a:t>: over 450,000 CpG sites, 99% of </a:t>
            </a:r>
            <a:r>
              <a:rPr lang="en-US" sz="2400" dirty="0" err="1" smtClean="0">
                <a:latin typeface="+mn-lt"/>
              </a:rPr>
              <a:t>RefSeq</a:t>
            </a:r>
            <a:r>
              <a:rPr lang="en-US" sz="2400" dirty="0" smtClean="0">
                <a:latin typeface="+mn-lt"/>
              </a:rPr>
              <a:t> genes, 96% of CpG Islands</a:t>
            </a:r>
            <a:r>
              <a:rPr lang="en-US" sz="2400" b="1" dirty="0" smtClean="0">
                <a:latin typeface="+mn-lt"/>
              </a:rPr>
              <a:t/>
            </a:r>
            <a:br>
              <a:rPr lang="en-US" sz="2400" b="1" dirty="0" smtClean="0">
                <a:latin typeface="+mn-lt"/>
              </a:rPr>
            </a:br>
            <a:endParaRPr lang="en-US" sz="2400" b="1" dirty="0" smtClean="0">
              <a:latin typeface="+mn-lt"/>
            </a:endParaRPr>
          </a:p>
        </p:txBody>
      </p:sp>
      <p:sp>
        <p:nvSpPr>
          <p:cNvPr id="23556" name="Slide Number Placeholder 3"/>
          <p:cNvSpPr>
            <a:spLocks noGrp="1"/>
          </p:cNvSpPr>
          <p:nvPr>
            <p:ph type="sldNum" sz="quarter" idx="12"/>
          </p:nvPr>
        </p:nvSpPr>
        <p:spPr bwMode="auto">
          <a:xfrm>
            <a:off x="9334500" y="6492875"/>
            <a:ext cx="2743200" cy="365125"/>
          </a:xfrm>
          <a:noFill/>
          <a:ln>
            <a:miter lim="800000"/>
            <a:headEnd/>
            <a:tailEnd/>
          </a:ln>
        </p:spPr>
        <p:txBody>
          <a:bodyPr/>
          <a:lstStyle/>
          <a:p>
            <a:fld id="{40ED5BB8-001C-42CA-BAD6-0D9D0FF1D7AE}" type="slidenum">
              <a:rPr lang="en-US" smtClean="0">
                <a:cs typeface="Arial" charset="0"/>
              </a:rPr>
              <a:pPr/>
              <a:t>9</a:t>
            </a:fld>
            <a:endParaRPr lang="en-US" smtClean="0">
              <a:cs typeface="Arial" charset="0"/>
            </a:endParaRPr>
          </a:p>
        </p:txBody>
      </p:sp>
      <p:pic>
        <p:nvPicPr>
          <p:cNvPr id="23557" name="Picture 2"/>
          <p:cNvPicPr>
            <a:picLocks noChangeAspect="1"/>
          </p:cNvPicPr>
          <p:nvPr/>
        </p:nvPicPr>
        <p:blipFill>
          <a:blip r:embed="rId2"/>
          <a:srcRect t="12801"/>
          <a:stretch>
            <a:fillRect/>
          </a:stretch>
        </p:blipFill>
        <p:spPr bwMode="auto">
          <a:xfrm>
            <a:off x="2280621" y="1668613"/>
            <a:ext cx="5935569" cy="1158946"/>
          </a:xfrm>
          <a:prstGeom prst="rect">
            <a:avLst/>
          </a:prstGeom>
          <a:noFill/>
          <a:ln w="9525" algn="ctr">
            <a:solidFill>
              <a:srgbClr val="01D15F"/>
            </a:solidFill>
            <a:miter lim="800000"/>
            <a:headEnd/>
            <a:tailEnd/>
          </a:ln>
        </p:spPr>
      </p:pic>
      <p:pic>
        <p:nvPicPr>
          <p:cNvPr id="23558" name="Picture 4"/>
          <p:cNvPicPr>
            <a:picLocks noChangeAspect="1"/>
          </p:cNvPicPr>
          <p:nvPr/>
        </p:nvPicPr>
        <p:blipFill>
          <a:blip r:embed="rId3"/>
          <a:srcRect/>
          <a:stretch>
            <a:fillRect/>
          </a:stretch>
        </p:blipFill>
        <p:spPr bwMode="auto">
          <a:xfrm>
            <a:off x="2280621" y="3202728"/>
            <a:ext cx="5911699" cy="1056300"/>
          </a:xfrm>
          <a:prstGeom prst="rect">
            <a:avLst/>
          </a:prstGeom>
          <a:noFill/>
          <a:ln w="9525" algn="ctr">
            <a:solidFill>
              <a:srgbClr val="01D15F"/>
            </a:solidFill>
            <a:miter lim="800000"/>
            <a:headEnd/>
            <a:tailEnd/>
          </a:ln>
        </p:spPr>
      </p:pic>
      <p:sp>
        <p:nvSpPr>
          <p:cNvPr id="21509" name="Rectangle 7"/>
          <p:cNvSpPr>
            <a:spLocks/>
          </p:cNvSpPr>
          <p:nvPr/>
        </p:nvSpPr>
        <p:spPr bwMode="auto">
          <a:xfrm>
            <a:off x="400050" y="104775"/>
            <a:ext cx="10150475" cy="1325563"/>
          </a:xfrm>
          <a:prstGeom prst="rect">
            <a:avLst/>
          </a:prstGeom>
          <a:noFill/>
          <a:ln w="9525">
            <a:noFill/>
            <a:miter lim="800000"/>
            <a:headEnd/>
            <a:tailEnd/>
          </a:ln>
        </p:spPr>
        <p:txBody>
          <a:bodyPr anchor="ctr"/>
          <a:lstStyle/>
          <a:p>
            <a:pPr algn="l" rtl="0">
              <a:defRPr/>
            </a:pPr>
            <a:r>
              <a:rPr lang="en-US" sz="4000" b="1" dirty="0">
                <a:latin typeface="+mn-lt"/>
              </a:rPr>
              <a:t>Methodology: Uneven genomic distribution of DNA methylation</a:t>
            </a:r>
          </a:p>
        </p:txBody>
      </p:sp>
      <p:sp>
        <p:nvSpPr>
          <p:cNvPr id="23560" name="Rectangle 10"/>
          <p:cNvSpPr>
            <a:spLocks noChangeArrowheads="1"/>
          </p:cNvSpPr>
          <p:nvPr/>
        </p:nvSpPr>
        <p:spPr bwMode="auto">
          <a:xfrm>
            <a:off x="252413" y="2038350"/>
            <a:ext cx="2957512" cy="2185214"/>
          </a:xfrm>
          <a:prstGeom prst="rect">
            <a:avLst/>
          </a:prstGeom>
          <a:noFill/>
          <a:ln w="9525">
            <a:noFill/>
            <a:miter lim="800000"/>
            <a:headEnd/>
            <a:tailEnd/>
          </a:ln>
        </p:spPr>
        <p:txBody>
          <a:bodyPr>
            <a:spAutoFit/>
          </a:bodyPr>
          <a:lstStyle/>
          <a:p>
            <a:pPr algn="l" rtl="0"/>
            <a:r>
              <a:rPr lang="en-US" sz="2400" dirty="0">
                <a:latin typeface="Calibri" pitchFamily="34" charset="0"/>
              </a:rPr>
              <a:t>Gene regions </a:t>
            </a:r>
          </a:p>
          <a:p>
            <a:pPr algn="l" rtl="0"/>
            <a:endParaRPr lang="en-US" sz="2400" dirty="0">
              <a:latin typeface="Calibri" pitchFamily="34" charset="0"/>
            </a:endParaRPr>
          </a:p>
          <a:p>
            <a:pPr algn="l" rtl="0"/>
            <a:endParaRPr lang="en-US" sz="2400" dirty="0">
              <a:latin typeface="Calibri" pitchFamily="34" charset="0"/>
            </a:endParaRPr>
          </a:p>
          <a:p>
            <a:pPr algn="l" rtl="0"/>
            <a:endParaRPr lang="en-US" sz="2400" dirty="0">
              <a:latin typeface="Calibri" pitchFamily="34" charset="0"/>
            </a:endParaRPr>
          </a:p>
          <a:p>
            <a:pPr algn="l" rtl="0"/>
            <a:endParaRPr lang="en-US" dirty="0">
              <a:latin typeface="Calibri" pitchFamily="34" charset="0"/>
            </a:endParaRPr>
          </a:p>
          <a:p>
            <a:pPr algn="l" rtl="0"/>
            <a:r>
              <a:rPr lang="en-US" sz="2400" dirty="0" err="1">
                <a:latin typeface="Calibri" pitchFamily="34" charset="0"/>
              </a:rPr>
              <a:t>CpG</a:t>
            </a:r>
            <a:r>
              <a:rPr lang="en-US" sz="2400" dirty="0">
                <a:latin typeface="Calibri" pitchFamily="34" charset="0"/>
              </a:rPr>
              <a:t> </a:t>
            </a:r>
            <a:r>
              <a:rPr lang="en-US" sz="2400" dirty="0" smtClean="0">
                <a:latin typeface="Calibri" pitchFamily="34" charset="0"/>
              </a:rPr>
              <a:t>Islands</a:t>
            </a:r>
            <a:endParaRPr lang="en-US" dirty="0">
              <a:latin typeface="Calibri" pitchFamily="34" charset="0"/>
            </a:endParaRPr>
          </a:p>
        </p:txBody>
      </p:sp>
      <p:graphicFrame>
        <p:nvGraphicFramePr>
          <p:cNvPr id="2" name="Table 1"/>
          <p:cNvGraphicFramePr>
            <a:graphicFrameLocks noGrp="1"/>
          </p:cNvGraphicFramePr>
          <p:nvPr>
            <p:extLst>
              <p:ext uri="{D42A27DB-BD31-4B8C-83A1-F6EECF244321}">
                <p14:modId xmlns:p14="http://schemas.microsoft.com/office/powerpoint/2010/main" val="2534619823"/>
              </p:ext>
            </p:extLst>
          </p:nvPr>
        </p:nvGraphicFramePr>
        <p:xfrm>
          <a:off x="2280621" y="4482091"/>
          <a:ext cx="6476103" cy="1135380"/>
        </p:xfrm>
        <a:graphic>
          <a:graphicData uri="http://schemas.openxmlformats.org/drawingml/2006/table">
            <a:tbl>
              <a:tblPr>
                <a:tableStyleId>{8799B23B-EC83-4686-B30A-512413B5E67A}</a:tableStyleId>
              </a:tblPr>
              <a:tblGrid>
                <a:gridCol w="1048098"/>
                <a:gridCol w="992965"/>
                <a:gridCol w="857548"/>
                <a:gridCol w="760566"/>
                <a:gridCol w="916464"/>
                <a:gridCol w="1189081"/>
                <a:gridCol w="711381"/>
              </a:tblGrid>
              <a:tr h="190500">
                <a:tc>
                  <a:txBody>
                    <a:bodyPr/>
                    <a:lstStyle/>
                    <a:p>
                      <a:pPr algn="l" fontAlgn="b"/>
                      <a:endParaRPr lang="en-US" sz="1800" b="1" i="0" u="none" strike="noStrike" dirty="0">
                        <a:solidFill>
                          <a:srgbClr val="FFFFFF"/>
                        </a:solidFill>
                        <a:effectLst/>
                        <a:latin typeface="+mj-lt"/>
                      </a:endParaRPr>
                    </a:p>
                  </a:txBody>
                  <a:tcPr marL="9525" marR="9525" marT="9525" marB="0" anchor="b"/>
                </a:tc>
                <a:tc>
                  <a:txBody>
                    <a:bodyPr/>
                    <a:lstStyle/>
                    <a:p>
                      <a:pPr algn="l" fontAlgn="b"/>
                      <a:r>
                        <a:rPr lang="en-US" sz="1800" u="none" strike="noStrike">
                          <a:effectLst/>
                          <a:latin typeface="+mj-lt"/>
                        </a:rPr>
                        <a:t>TSS1500</a:t>
                      </a:r>
                      <a:endParaRPr lang="en-US" sz="1800" b="1" i="0" u="none" strike="noStrike">
                        <a:solidFill>
                          <a:srgbClr val="FFFFFF"/>
                        </a:solidFill>
                        <a:effectLst/>
                        <a:latin typeface="+mj-lt"/>
                      </a:endParaRPr>
                    </a:p>
                  </a:txBody>
                  <a:tcPr marL="9525" marR="9525" marT="9525" marB="0" anchor="b"/>
                </a:tc>
                <a:tc>
                  <a:txBody>
                    <a:bodyPr/>
                    <a:lstStyle/>
                    <a:p>
                      <a:pPr algn="l" fontAlgn="b"/>
                      <a:r>
                        <a:rPr lang="en-US" sz="1800" u="none" strike="noStrike" dirty="0">
                          <a:effectLst/>
                          <a:latin typeface="+mj-lt"/>
                        </a:rPr>
                        <a:t>TSS200</a:t>
                      </a:r>
                      <a:endParaRPr lang="en-US" sz="1800" b="1" i="0" u="none" strike="noStrike" dirty="0">
                        <a:solidFill>
                          <a:srgbClr val="FFFFFF"/>
                        </a:solidFill>
                        <a:effectLst/>
                        <a:latin typeface="+mj-lt"/>
                      </a:endParaRPr>
                    </a:p>
                  </a:txBody>
                  <a:tcPr marL="9525" marR="9525" marT="9525" marB="0" anchor="b"/>
                </a:tc>
                <a:tc>
                  <a:txBody>
                    <a:bodyPr/>
                    <a:lstStyle/>
                    <a:p>
                      <a:pPr algn="l" fontAlgn="b"/>
                      <a:r>
                        <a:rPr lang="en-US" sz="1800" u="none" strike="noStrike">
                          <a:effectLst/>
                          <a:latin typeface="+mj-lt"/>
                        </a:rPr>
                        <a:t>5'UTR</a:t>
                      </a:r>
                      <a:endParaRPr lang="en-US" sz="1800" b="1" i="0" u="none" strike="noStrike">
                        <a:solidFill>
                          <a:srgbClr val="FFFFFF"/>
                        </a:solidFill>
                        <a:effectLst/>
                        <a:latin typeface="+mj-lt"/>
                      </a:endParaRPr>
                    </a:p>
                  </a:txBody>
                  <a:tcPr marL="9525" marR="9525" marT="9525" marB="0" anchor="b"/>
                </a:tc>
                <a:tc>
                  <a:txBody>
                    <a:bodyPr/>
                    <a:lstStyle/>
                    <a:p>
                      <a:pPr algn="l" fontAlgn="b"/>
                      <a:r>
                        <a:rPr lang="en-US" sz="1800" u="none" strike="noStrike">
                          <a:effectLst/>
                          <a:latin typeface="+mj-lt"/>
                        </a:rPr>
                        <a:t>Exon1st</a:t>
                      </a:r>
                      <a:endParaRPr lang="en-US" sz="1800" b="1" i="0" u="none" strike="noStrike">
                        <a:solidFill>
                          <a:srgbClr val="FFFFFF"/>
                        </a:solidFill>
                        <a:effectLst/>
                        <a:latin typeface="+mj-lt"/>
                      </a:endParaRPr>
                    </a:p>
                  </a:txBody>
                  <a:tcPr marL="9525" marR="9525" marT="9525" marB="0" anchor="b"/>
                </a:tc>
                <a:tc>
                  <a:txBody>
                    <a:bodyPr/>
                    <a:lstStyle/>
                    <a:p>
                      <a:pPr algn="l" fontAlgn="b"/>
                      <a:r>
                        <a:rPr lang="en-US" sz="1800" u="none" strike="noStrike">
                          <a:effectLst/>
                          <a:latin typeface="+mj-lt"/>
                        </a:rPr>
                        <a:t>GeneBody</a:t>
                      </a:r>
                      <a:endParaRPr lang="en-US" sz="1800" b="1" i="0" u="none" strike="noStrike">
                        <a:solidFill>
                          <a:srgbClr val="FFFFFF"/>
                        </a:solidFill>
                        <a:effectLst/>
                        <a:latin typeface="+mj-lt"/>
                      </a:endParaRPr>
                    </a:p>
                  </a:txBody>
                  <a:tcPr marL="9525" marR="9525" marT="9525" marB="0" anchor="b"/>
                </a:tc>
                <a:tc>
                  <a:txBody>
                    <a:bodyPr/>
                    <a:lstStyle/>
                    <a:p>
                      <a:pPr algn="l" fontAlgn="b"/>
                      <a:r>
                        <a:rPr lang="en-US" sz="1800" u="none" strike="noStrike">
                          <a:effectLst/>
                          <a:latin typeface="+mj-lt"/>
                        </a:rPr>
                        <a:t>3'UTR</a:t>
                      </a:r>
                      <a:endParaRPr lang="en-US" sz="1800" b="1" i="0" u="none" strike="noStrike">
                        <a:solidFill>
                          <a:srgbClr val="FFFFFF"/>
                        </a:solidFill>
                        <a:effectLst/>
                        <a:latin typeface="+mj-lt"/>
                      </a:endParaRPr>
                    </a:p>
                  </a:txBody>
                  <a:tcPr marL="9525" marR="9525" marT="9525" marB="0" anchor="b"/>
                </a:tc>
              </a:tr>
              <a:tr h="190500">
                <a:tc>
                  <a:txBody>
                    <a:bodyPr/>
                    <a:lstStyle/>
                    <a:p>
                      <a:pPr algn="l" fontAlgn="b"/>
                      <a:r>
                        <a:rPr lang="en-US" sz="1800" u="none" strike="noStrike">
                          <a:effectLst/>
                          <a:latin typeface="+mj-lt"/>
                        </a:rPr>
                        <a:t>Island</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dirty="0" smtClean="0">
                          <a:effectLst/>
                          <a:latin typeface="+mj-lt"/>
                        </a:rPr>
                        <a:t>28553</a:t>
                      </a:r>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dirty="0">
                          <a:effectLst/>
                          <a:latin typeface="+mj-lt"/>
                        </a:rPr>
                        <a:t>39314</a:t>
                      </a:r>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dirty="0">
                          <a:effectLst/>
                          <a:latin typeface="+mj-lt"/>
                        </a:rPr>
                        <a:t>31360</a:t>
                      </a:r>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26978</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43054</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2442</a:t>
                      </a:r>
                      <a:endParaRPr lang="en-US" sz="1800" b="0" i="0" u="none" strike="noStrike">
                        <a:solidFill>
                          <a:srgbClr val="000000"/>
                        </a:solidFill>
                        <a:effectLst/>
                        <a:latin typeface="+mj-lt"/>
                      </a:endParaRPr>
                    </a:p>
                  </a:txBody>
                  <a:tcPr marL="9525" marR="9525" marT="9525" marB="0" anchor="b"/>
                </a:tc>
              </a:tr>
              <a:tr h="190500">
                <a:tc>
                  <a:txBody>
                    <a:bodyPr/>
                    <a:lstStyle/>
                    <a:p>
                      <a:pPr algn="l" fontAlgn="b"/>
                      <a:r>
                        <a:rPr lang="en-US" sz="1800" u="none" strike="noStrike">
                          <a:effectLst/>
                          <a:latin typeface="+mj-lt"/>
                        </a:rPr>
                        <a:t>All</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dirty="0">
                          <a:effectLst/>
                          <a:latin typeface="+mj-lt"/>
                        </a:rPr>
                        <a:t>84288</a:t>
                      </a:r>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62577</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dirty="0">
                          <a:effectLst/>
                          <a:latin typeface="+mj-lt"/>
                        </a:rPr>
                        <a:t>65493</a:t>
                      </a:r>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dirty="0">
                          <a:effectLst/>
                          <a:latin typeface="+mj-lt"/>
                        </a:rPr>
                        <a:t>39368</a:t>
                      </a:r>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175469</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19731</a:t>
                      </a:r>
                      <a:endParaRPr lang="en-US" sz="1800" b="0" i="0" u="none" strike="noStrike">
                        <a:solidFill>
                          <a:srgbClr val="000000"/>
                        </a:solidFill>
                        <a:effectLst/>
                        <a:latin typeface="+mj-lt"/>
                      </a:endParaRPr>
                    </a:p>
                  </a:txBody>
                  <a:tcPr marL="9525" marR="9525" marT="9525" marB="0" anchor="b"/>
                </a:tc>
              </a:tr>
              <a:tr h="190500">
                <a:tc>
                  <a:txBody>
                    <a:bodyPr/>
                    <a:lstStyle/>
                    <a:p>
                      <a:pPr algn="l" fontAlgn="b"/>
                      <a:endParaRPr lang="en-US" sz="1800" b="0" i="0" u="none" strike="noStrike" dirty="0">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34%</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63%</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48%</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69%</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a:effectLst/>
                          <a:latin typeface="+mj-lt"/>
                        </a:rPr>
                        <a:t>25%</a:t>
                      </a:r>
                      <a:endParaRPr lang="en-US" sz="1800" b="0" i="0" u="none" strike="noStrike">
                        <a:solidFill>
                          <a:srgbClr val="000000"/>
                        </a:solidFill>
                        <a:effectLst/>
                        <a:latin typeface="+mj-lt"/>
                      </a:endParaRPr>
                    </a:p>
                  </a:txBody>
                  <a:tcPr marL="9525" marR="9525" marT="9525" marB="0" anchor="b"/>
                </a:tc>
                <a:tc>
                  <a:txBody>
                    <a:bodyPr/>
                    <a:lstStyle/>
                    <a:p>
                      <a:pPr algn="r" fontAlgn="b"/>
                      <a:r>
                        <a:rPr lang="en-US" sz="1800" u="none" strike="noStrike" dirty="0">
                          <a:effectLst/>
                          <a:latin typeface="+mj-lt"/>
                        </a:rPr>
                        <a:t>12%</a:t>
                      </a:r>
                      <a:endParaRPr lang="en-US" sz="1800" b="0" i="0" u="none" strike="noStrike" dirty="0">
                        <a:solidFill>
                          <a:srgbClr val="000000"/>
                        </a:solidFill>
                        <a:effectLst/>
                        <a:latin typeface="+mj-lt"/>
                      </a:endParaRPr>
                    </a:p>
                  </a:txBody>
                  <a:tcPr marL="9525" marR="9525" marT="9525" marB="0" anchor="b"/>
                </a:tc>
              </a:tr>
            </a:tbl>
          </a:graphicData>
        </a:graphic>
      </p:graphicFrame>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Custom 4">
      <a:dk1>
        <a:sysClr val="windowText" lastClr="000000"/>
      </a:dk1>
      <a:lt1>
        <a:sysClr val="window" lastClr="FFFFFF"/>
      </a:lt1>
      <a:dk2>
        <a:srgbClr val="39302A"/>
      </a:dk2>
      <a:lt2>
        <a:srgbClr val="A9D5F3"/>
      </a:lt2>
      <a:accent1>
        <a:srgbClr val="FFCC00"/>
      </a:accent1>
      <a:accent2>
        <a:srgbClr val="84C3ED"/>
      </a:accent2>
      <a:accent3>
        <a:srgbClr val="0000FF"/>
      </a:accent3>
      <a:accent4>
        <a:srgbClr val="36FE91"/>
      </a:accent4>
      <a:accent5>
        <a:srgbClr val="FF0000"/>
      </a:accent5>
      <a:accent6>
        <a:srgbClr val="F357F7"/>
      </a:accent6>
      <a:hlink>
        <a:srgbClr val="005726"/>
      </a:hlink>
      <a:folHlink>
        <a:srgbClr val="FFDF6A"/>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2937</TotalTime>
  <Words>1848</Words>
  <Application>Microsoft Office PowerPoint</Application>
  <PresentationFormat>Custom</PresentationFormat>
  <Paragraphs>494</Paragraphs>
  <Slides>36</Slides>
  <Notes>6</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Office Theme</vt:lpstr>
      <vt:lpstr>The Methylation Landscape of Human Cancers</vt:lpstr>
      <vt:lpstr>Talk Outline </vt:lpstr>
      <vt:lpstr>The ‘fifth base’: 5-methylcytosine</vt:lpstr>
      <vt:lpstr>DNA Methylation</vt:lpstr>
      <vt:lpstr>DNA Methylation in Disease</vt:lpstr>
      <vt:lpstr>Scientific Questions</vt:lpstr>
      <vt:lpstr>PowerPoint Presentation</vt:lpstr>
      <vt:lpstr>Methodology: ~7500 Methylation Datasets </vt:lpstr>
      <vt:lpstr>Platform: Illumina Infinium HumanMethylation450 BeadChip Coverage: over 450,000 CpG sites, 99% of RefSeq genes, 96% of CpG Islands </vt:lpstr>
      <vt:lpstr>Methodology: DNA Methylation Analysis </vt:lpstr>
      <vt:lpstr>Talk Outline </vt:lpstr>
      <vt:lpstr>Normal &amp; Tumor Methylation: Gene Regions</vt:lpstr>
      <vt:lpstr>Differential Methylation: Gene Regions</vt:lpstr>
      <vt:lpstr>Differential Methylation: Gene Regions</vt:lpstr>
      <vt:lpstr>Differential Methylation: Gene Regions</vt:lpstr>
      <vt:lpstr>Differential Methylation: CpG Islands &amp; flanking Regions</vt:lpstr>
      <vt:lpstr>Interpretations </vt:lpstr>
      <vt:lpstr>Next - Proof of principle</vt:lpstr>
      <vt:lpstr>Correlation between Expression Methylation   </vt:lpstr>
      <vt:lpstr>Correlation between Expression Methylation   </vt:lpstr>
      <vt:lpstr>Questions for audience</vt:lpstr>
      <vt:lpstr>Talk Outline </vt:lpstr>
      <vt:lpstr>Cancer Mutations</vt:lpstr>
      <vt:lpstr>Scientific Questions: Methylation &amp; Mutations</vt:lpstr>
      <vt:lpstr>Scientific Questions: Methylation &amp; Mutations</vt:lpstr>
      <vt:lpstr>Scientific Questions</vt:lpstr>
      <vt:lpstr>Talk Outline </vt:lpstr>
      <vt:lpstr>Summary</vt:lpstr>
      <vt:lpstr>Acknowledgements</vt:lpstr>
      <vt:lpstr>Thank you for listening</vt:lpstr>
      <vt:lpstr>PowerPoint Presentation</vt:lpstr>
      <vt:lpstr>Illumina Platform Infinium HumanMethylation450 BeadChip</vt:lpstr>
      <vt:lpstr>Illumina Platform Infinium HumanMethylation450 BeadChip</vt:lpstr>
      <vt:lpstr>Methodology: DNA Methylation Analysis </vt:lpstr>
      <vt:lpstr>Introduction: Publication limitations</vt:lpstr>
      <vt:lpstr>Methodology: TCGA database</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Landscape of methylation in cancers</dc:title>
  <dc:creator>user</dc:creator>
  <cp:lastModifiedBy>User</cp:lastModifiedBy>
  <cp:revision>192</cp:revision>
  <dcterms:created xsi:type="dcterms:W3CDTF">2013-11-05T08:17:12Z</dcterms:created>
  <dcterms:modified xsi:type="dcterms:W3CDTF">2013-12-08T10:00:50Z</dcterms:modified>
</cp:coreProperties>
</file>